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79" r:id="rId12"/>
    <p:sldId id="270" r:id="rId13"/>
    <p:sldId id="269" r:id="rId14"/>
    <p:sldId id="271" r:id="rId15"/>
    <p:sldId id="272" r:id="rId16"/>
    <p:sldId id="273" r:id="rId17"/>
    <p:sldId id="280" r:id="rId18"/>
    <p:sldId id="281" r:id="rId19"/>
    <p:sldId id="282" r:id="rId20"/>
    <p:sldId id="277" r:id="rId21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8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8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55ECFFC-5560-4F49-BB76-DFDCB7DFC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xmlns="" id="{6EA313A4-EFF9-4DFE-9D7F-6472969A9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C325236E-4EFA-486B-82A5-2A24FA5FC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0F580-BA28-47FD-83AA-92596A874172}" type="datetimeFigureOut">
              <a:rPr lang="hr-HR" smtClean="0"/>
              <a:pPr/>
              <a:t>2.5.2019.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A29B2D9B-95F2-44FC-A567-75485F148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CFD96506-7519-497F-94D1-41953DC23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4BDD-A1DA-4DA8-801B-C8799DAA4BE0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13368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2B420930-9234-4E3C-B108-5FE7A003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65DB36B8-5232-4876-8603-26D2448DD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BD46FE8A-6E9D-4405-A497-1FA2A1484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0F580-BA28-47FD-83AA-92596A874172}" type="datetimeFigureOut">
              <a:rPr lang="hr-HR" smtClean="0"/>
              <a:pPr/>
              <a:t>2.5.2019.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71DBDA1F-04A1-4AF7-BC17-49CC2590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F76D3F7C-56F6-40D6-B52F-D183A14FE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4BDD-A1DA-4DA8-801B-C8799DAA4BE0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5513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3B1CB87E-00DE-4BE4-975E-174B4A749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xmlns="" id="{FEA852A3-F907-490B-99C3-8DBABF25A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0D2A1E8D-83F6-4EA7-907C-B85814C7C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0F580-BA28-47FD-83AA-92596A874172}" type="datetimeFigureOut">
              <a:rPr lang="hr-HR" smtClean="0"/>
              <a:pPr/>
              <a:t>2.5.2019.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C37B513D-8C8F-4731-A41A-4C3BBC383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D4AFDDCC-C684-46A3-97C0-7B3E6AED3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4BDD-A1DA-4DA8-801B-C8799DAA4BE0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24775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1BB9FF1F-A9E0-4254-93EE-EF0CAE618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9CD9A8B1-BEEA-4DBF-9433-6F24F50F26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xmlns="" id="{6CC2CA3C-BCF5-441C-8D91-49BA8F8D7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xmlns="" id="{4B30247C-66F6-491D-86EF-D6B976032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0F580-BA28-47FD-83AA-92596A874172}" type="datetimeFigureOut">
              <a:rPr lang="hr-HR" smtClean="0"/>
              <a:pPr/>
              <a:t>2.5.2019.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xmlns="" id="{A275188F-67DD-452E-A5DF-65D1FAD6B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xmlns="" id="{92D8A68E-948A-4298-AA94-94688F503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4BDD-A1DA-4DA8-801B-C8799DAA4BE0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665150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1C531D2E-4217-4AA1-A1CD-641F29D7A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xmlns="" id="{ACCBED8D-8B95-4674-B898-360B8C2A3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xmlns="" id="{8F97B6A9-BCFA-467A-9657-DE22897A0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xmlns="" id="{3DA82630-DEBE-40BC-9BEA-4EE3AAECE8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xmlns="" id="{630A1771-D0C0-43EE-859C-B29DD48DAD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xmlns="" id="{544D4A0F-AD88-4689-9849-0ED52A60A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0F580-BA28-47FD-83AA-92596A874172}" type="datetimeFigureOut">
              <a:rPr lang="hr-HR" smtClean="0"/>
              <a:pPr/>
              <a:t>2.5.2019.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xmlns="" id="{01811E2A-F8F7-4F96-AA34-4C1C959C0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xmlns="" id="{44FC946A-5120-47BC-AECA-8A9C68E44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4BDD-A1DA-4DA8-801B-C8799DAA4BE0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853190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197E6EB1-FAAE-4214-825C-D7CBA0BF6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xmlns="" id="{4BB3F02C-468A-403B-A478-3BD0A9E3A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0F580-BA28-47FD-83AA-92596A874172}" type="datetimeFigureOut">
              <a:rPr lang="hr-HR" smtClean="0"/>
              <a:pPr/>
              <a:t>2.5.2019.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xmlns="" id="{0B89A7BE-0CD1-4A1B-A04A-BE9606945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xmlns="" id="{E26F8C01-B628-43DB-98EC-415E6451D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4BDD-A1DA-4DA8-801B-C8799DAA4BE0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943757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xmlns="" id="{AB21FDF8-5AF1-4F45-9AEF-31F04C0A5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0F580-BA28-47FD-83AA-92596A874172}" type="datetimeFigureOut">
              <a:rPr lang="hr-HR" smtClean="0"/>
              <a:pPr/>
              <a:t>2.5.2019.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xmlns="" id="{39D00325-E762-4FF2-9C2C-15A9CABDC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xmlns="" id="{6DD312F0-9EBC-4CE5-BAF5-E344FDF8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4BDD-A1DA-4DA8-801B-C8799DAA4BE0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776513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314C1407-DA4E-4D7A-8EA6-8A4AAF972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xmlns="" id="{42089083-3F10-4B49-AC9E-56492A77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xmlns="" id="{59F7CA95-9986-4BE6-9CDA-7F8909677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xmlns="" id="{C93E1B39-3D20-44F7-96FA-B9AC1A555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0F580-BA28-47FD-83AA-92596A874172}" type="datetimeFigureOut">
              <a:rPr lang="hr-HR" smtClean="0"/>
              <a:pPr/>
              <a:t>2.5.2019.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xmlns="" id="{FF5F2383-B35D-4224-ACF1-08BA8D1B8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xmlns="" id="{18D6001C-8231-4E05-8E28-B4814EC4C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4BDD-A1DA-4DA8-801B-C8799DAA4BE0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120527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33EB9D2D-6DD6-4A0E-B3D3-B6E35CFCF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xmlns="" id="{C15C4233-6D49-4C1B-8B38-1E117A86ED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xmlns="" id="{0562744B-CFC6-4557-949A-BCD335F3D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xmlns="" id="{5A2A822D-C997-4F03-94E8-A13209495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0F580-BA28-47FD-83AA-92596A874172}" type="datetimeFigureOut">
              <a:rPr lang="hr-HR" smtClean="0"/>
              <a:pPr/>
              <a:t>2.5.2019.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xmlns="" id="{D29B8EE6-A499-4B00-B277-1F4E3DA52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xmlns="" id="{729BBD8E-7BB6-4353-9228-ACC8E2FF6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4BDD-A1DA-4DA8-801B-C8799DAA4BE0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137554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800955BC-0478-432C-83CE-39D8C4EF8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xmlns="" id="{6E322243-F48C-4B09-9E11-767A62FBAA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4B778E58-A647-4204-86DD-6C6F4DDF7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0F580-BA28-47FD-83AA-92596A874172}" type="datetimeFigureOut">
              <a:rPr lang="hr-HR" smtClean="0"/>
              <a:pPr/>
              <a:t>2.5.2019.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2ED79C5C-7600-4042-A039-BBD52970E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EFCF7E36-1783-4F25-8304-82E7292AD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4BDD-A1DA-4DA8-801B-C8799DAA4BE0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717810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xmlns="" id="{56336003-AE73-4B18-99BA-37DEB358E4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xmlns="" id="{9CB7055C-0EB8-4D6B-BD9D-24AA826EB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A1BB52C0-1069-4151-B20C-009FCF50E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0F580-BA28-47FD-83AA-92596A874172}" type="datetimeFigureOut">
              <a:rPr lang="hr-HR" smtClean="0"/>
              <a:pPr/>
              <a:t>2.5.2019.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8C503A43-6317-42BD-87FC-A07488CF3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EED56844-34D4-49AD-BB40-914791B3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4BDD-A1DA-4DA8-801B-C8799DAA4BE0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83555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xmlns="" id="{9DD8B753-F3CA-4291-95AB-FB9BA0477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xmlns="" id="{7207F096-9BC4-406B-B8FC-1EBDFFBE5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xmlns="" id="{AECD7CE2-9B00-4165-8F18-44BE07688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0F580-BA28-47FD-83AA-92596A874172}" type="datetimeFigureOut">
              <a:rPr lang="hr-HR" smtClean="0"/>
              <a:pPr/>
              <a:t>2.5.2019.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xmlns="" id="{32800B83-303D-4D0D-B663-9EF5558C9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xmlns="" id="{E38DDED0-F92C-48AF-894C-E649DBA01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54BDD-A1DA-4DA8-801B-C8799DAA4BE0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173077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>
            <a:extLst>
              <a:ext uri="{FF2B5EF4-FFF2-40B4-BE49-F238E27FC236}">
                <a16:creationId xmlns:a16="http://schemas.microsoft.com/office/drawing/2014/main" xmlns="" id="{039018FA-15D2-420C-A40F-33BA3BEFB4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8" y="4106614"/>
            <a:ext cx="9144000" cy="96125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lnSpcReduction="10000"/>
          </a:bodyPr>
          <a:lstStyle/>
          <a:p>
            <a:r>
              <a:rPr lang="hr-HR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STRATEGIJA RAZVOJA TURIZMA OPĆINE ŽAKANJE</a:t>
            </a:r>
          </a:p>
          <a:p>
            <a:r>
              <a:rPr lang="hr-HR" sz="2800" b="1" dirty="0">
                <a:solidFill>
                  <a:srgbClr val="FF0000"/>
                </a:solidFill>
                <a:latin typeface="Corbel" panose="020B0503020204020204" pitchFamily="34" charset="0"/>
              </a:rPr>
              <a:t>2019. – 2024.</a:t>
            </a:r>
          </a:p>
        </p:txBody>
      </p:sp>
      <p:cxnSp>
        <p:nvCxnSpPr>
          <p:cNvPr id="4" name="Ravni poveznik 3">
            <a:extLst>
              <a:ext uri="{FF2B5EF4-FFF2-40B4-BE49-F238E27FC236}">
                <a16:creationId xmlns:a16="http://schemas.microsoft.com/office/drawing/2014/main" xmlns="" id="{FA54A630-D8BF-4E56-9627-37B007EA0B4B}"/>
              </a:ext>
            </a:extLst>
          </p:cNvPr>
          <p:cNvCxnSpPr>
            <a:cxnSpLocks/>
          </p:cNvCxnSpPr>
          <p:nvPr/>
        </p:nvCxnSpPr>
        <p:spPr>
          <a:xfrm flipV="1">
            <a:off x="1933301" y="5154952"/>
            <a:ext cx="8325395" cy="26125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23886660-9E76-4061-89A3-71D93B3A99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9698" y="1371600"/>
            <a:ext cx="1752600" cy="2057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30116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1473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UVOD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xmlns="" id="{F40BD42B-67AE-4284-A827-392F7C3957FF}"/>
              </a:ext>
            </a:extLst>
          </p:cNvPr>
          <p:cNvSpPr txBox="1"/>
          <p:nvPr/>
        </p:nvSpPr>
        <p:spPr>
          <a:xfrm>
            <a:off x="935769" y="1137563"/>
            <a:ext cx="106048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Strategija razvoja turizma općine </a:t>
            </a:r>
            <a:r>
              <a:rPr lang="hr-HR" dirty="0" err="1">
                <a:latin typeface="Corbel" panose="020B0503020204020204" pitchFamily="34" charset="0"/>
              </a:rPr>
              <a:t>Žakanje</a:t>
            </a:r>
            <a:r>
              <a:rPr lang="hr-HR" dirty="0">
                <a:latin typeface="Corbel" panose="020B0503020204020204" pitchFamily="34" charset="0"/>
              </a:rPr>
              <a:t> predstavlja okvir za razvoj turizma općine te ima zadatak postaviti načela, viziju, ciljeve i koncepciju upravljanja turizmom, koji se temelji na održivom razvoju, ekonomskoj stabilnosti i  povećanju blagostanja stanovnika općine.</a:t>
            </a:r>
          </a:p>
          <a:p>
            <a:pPr algn="just"/>
            <a:endParaRPr lang="hr-HR" dirty="0">
              <a:latin typeface="Corbel" panose="020B0503020204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osnova za donošenje operativnih turističkih odluka, upravljanje destinacijom, usmjeravanje  investicija te „putokaz“  lokalnom stanovništvu za poduzetničke pothvate u funkciji turizma.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r-HR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Strategija je strukturirana tako da obuhvati tri osnovne tematske cjeline: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hr-HR" b="1" dirty="0">
                <a:latin typeface="Corbel" panose="020B0503020204020204" pitchFamily="34" charset="0"/>
              </a:rPr>
              <a:t>Analiza stanja </a:t>
            </a:r>
            <a:r>
              <a:rPr lang="hr-HR" dirty="0">
                <a:latin typeface="Corbel" panose="020B0503020204020204" pitchFamily="34" charset="0"/>
              </a:rPr>
              <a:t>- odgovara na pitanje 'gdje smo' te sagledava postojeću resursno atrakcijsku osnovu i značajke turizma. Kroz SWOT analizu utvrđuje poziciju destinacije u odnosu na relevantno okruženje i tržišne trendove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hr-HR" b="1" dirty="0">
                <a:latin typeface="Corbel" panose="020B0503020204020204" pitchFamily="34" charset="0"/>
              </a:rPr>
              <a:t>Strategija turističkog razvoja i analiza razvojnih mogućnosti </a:t>
            </a:r>
            <a:r>
              <a:rPr lang="hr-HR" dirty="0">
                <a:latin typeface="Corbel" panose="020B0503020204020204" pitchFamily="34" charset="0"/>
              </a:rPr>
              <a:t>- odgovara na pitanje „kamo idemo“, postavlja jasnu viziju destinacije, ciljeve i koncepciju razvoja turizma, modele rasta turizma, kao i strateške ciljeve razvoja</a:t>
            </a:r>
          </a:p>
          <a:p>
            <a:pPr marL="742950" lvl="1" indent="-285750" algn="just">
              <a:buFont typeface="Courier New" panose="02070309020205020404" pitchFamily="49" charset="0"/>
              <a:buChar char="o"/>
            </a:pPr>
            <a:r>
              <a:rPr lang="hr-HR" b="1" dirty="0">
                <a:latin typeface="Corbel" panose="020B0503020204020204" pitchFamily="34" charset="0"/>
              </a:rPr>
              <a:t>Akcijski plan implementacijskih mogućnosti - </a:t>
            </a:r>
            <a:r>
              <a:rPr lang="hr-HR" dirty="0">
                <a:latin typeface="Corbel" panose="020B0503020204020204" pitchFamily="34" charset="0"/>
              </a:rPr>
              <a:t>odgovara na pitanje „kako do cilja“ i modele provedbe strategije</a:t>
            </a:r>
            <a:endParaRPr lang="hr-HR" dirty="0"/>
          </a:p>
        </p:txBody>
      </p: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xmlns="" id="{A2CE95B9-7A24-4294-AF30-F324FE61CB77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540000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Slika 6">
            <a:extLst>
              <a:ext uri="{FF2B5EF4-FFF2-40B4-BE49-F238E27FC236}">
                <a16:creationId xmlns:a16="http://schemas.microsoft.com/office/drawing/2014/main" xmlns="" id="{283C83D3-EC4D-42D0-B80F-470F85490C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38931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CILJEVI STRATEGIJE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xmlns="" id="{1BE08F31-F697-4D02-9A4F-E19E53F40AE2}"/>
              </a:ext>
            </a:extLst>
          </p:cNvPr>
          <p:cNvSpPr txBox="1"/>
          <p:nvPr/>
        </p:nvSpPr>
        <p:spPr>
          <a:xfrm>
            <a:off x="838200" y="1715587"/>
            <a:ext cx="1093542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definiranje razvojne vizije turizma Općine,</a:t>
            </a:r>
          </a:p>
          <a:p>
            <a:r>
              <a:rPr lang="hr-HR" dirty="0">
                <a:latin typeface="Corbel" panose="020B0503020204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stvaranje pretpostavki za uspješno, dugoročno održivo, tržišno pozicioniranje destinacije,</a:t>
            </a:r>
          </a:p>
          <a:p>
            <a:r>
              <a:rPr lang="hr-HR" dirty="0">
                <a:latin typeface="Corbel" panose="020B0503020204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razvijanje turističkih proizvoda i sadržaja te definiranje  njihovih </a:t>
            </a:r>
            <a:r>
              <a:rPr lang="hr-HR" dirty="0" smtClean="0">
                <a:latin typeface="Corbel" panose="020B0503020204020204" pitchFamily="34" charset="0"/>
              </a:rPr>
              <a:t>nositelja, </a:t>
            </a:r>
            <a:endParaRPr lang="hr-HR" dirty="0">
              <a:latin typeface="Corbel" panose="020B0503020204020204" pitchFamily="34" charset="0"/>
            </a:endParaRPr>
          </a:p>
          <a:p>
            <a:endParaRPr lang="hr-HR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implementacija proizvoda,</a:t>
            </a:r>
          </a:p>
          <a:p>
            <a:endParaRPr lang="hr-HR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definiranje osnovnih promocijskih aktivnosti,</a:t>
            </a:r>
          </a:p>
          <a:p>
            <a:endParaRPr lang="hr-HR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prepoznavanje razvojnih projekata/programa u domeni privatnog i javnog sektora, </a:t>
            </a:r>
          </a:p>
          <a:p>
            <a:endParaRPr lang="hr-HR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usmjeravanje aktivnosti korištenja sredstava EU fondova/programa.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r-HR" dirty="0">
              <a:latin typeface="Corbel" panose="020B0503020204020204" pitchFamily="34" charset="0"/>
            </a:endParaRPr>
          </a:p>
        </p:txBody>
      </p:sp>
      <p:cxnSp>
        <p:nvCxnSpPr>
          <p:cNvPr id="8" name="Ravni poveznik 7">
            <a:extLst>
              <a:ext uri="{FF2B5EF4-FFF2-40B4-BE49-F238E27FC236}">
                <a16:creationId xmlns:a16="http://schemas.microsoft.com/office/drawing/2014/main" xmlns="" id="{CFD43B8F-648A-4BED-98A8-BDE472EC03E6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540000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9" name="Slika 8">
            <a:extLst>
              <a:ext uri="{FF2B5EF4-FFF2-40B4-BE49-F238E27FC236}">
                <a16:creationId xmlns:a16="http://schemas.microsoft.com/office/drawing/2014/main" xmlns="" id="{1755D925-835F-48F6-AA6D-2377C3A0F1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265149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STATISTIČKI PODACI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xmlns="" id="{1BE08F31-F697-4D02-9A4F-E19E53F40AE2}"/>
              </a:ext>
            </a:extLst>
          </p:cNvPr>
          <p:cNvSpPr txBox="1"/>
          <p:nvPr/>
        </p:nvSpPr>
        <p:spPr>
          <a:xfrm>
            <a:off x="744784" y="1338625"/>
            <a:ext cx="107024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Corbel" panose="020B0503020204020204" pitchFamily="34" charset="0"/>
              </a:rPr>
              <a:t>Ostvareni dolasci i noćenja turista na području Općine u posljednje tri godine:</a:t>
            </a:r>
          </a:p>
          <a:p>
            <a:endParaRPr lang="hr-HR" dirty="0">
              <a:latin typeface="Corbel" panose="020B05030202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r-HR" b="1" i="1" dirty="0">
                <a:latin typeface="Corbel" panose="020B0503020204020204" pitchFamily="34" charset="0"/>
              </a:rPr>
              <a:t>2016. godina: 77 dolazaka  i 103 noćenja</a:t>
            </a:r>
          </a:p>
          <a:p>
            <a:endParaRPr lang="hr-HR" b="1" i="1" dirty="0">
              <a:latin typeface="Corbel" panose="020B0503020204020204" pitchFamily="34" charset="0"/>
            </a:endParaRP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hr-HR" b="1" i="1" dirty="0">
                <a:latin typeface="Corbel" panose="020B0503020204020204" pitchFamily="34" charset="0"/>
              </a:rPr>
              <a:t>2017. godina: 87 dolazaka i 135 noćenja</a:t>
            </a:r>
          </a:p>
          <a:p>
            <a:endParaRPr lang="hr-HR" b="1" i="1" dirty="0">
              <a:latin typeface="Corbel" panose="020B0503020204020204" pitchFamily="34" charset="0"/>
            </a:endParaRPr>
          </a:p>
          <a:p>
            <a:pPr marL="2114550" lvl="4" indent="-285750">
              <a:buFont typeface="Wingdings" panose="05000000000000000000" pitchFamily="2" charset="2"/>
              <a:buChar char="Ø"/>
            </a:pPr>
            <a:r>
              <a:rPr lang="hr-HR" b="1" i="1" dirty="0">
                <a:latin typeface="Corbel" panose="020B0503020204020204" pitchFamily="34" charset="0"/>
              </a:rPr>
              <a:t>2018. godina: 83 dolazaka i 135 noćenja.</a:t>
            </a:r>
          </a:p>
        </p:txBody>
      </p:sp>
      <p:cxnSp>
        <p:nvCxnSpPr>
          <p:cNvPr id="9" name="Ravni poveznik 8">
            <a:extLst>
              <a:ext uri="{FF2B5EF4-FFF2-40B4-BE49-F238E27FC236}">
                <a16:creationId xmlns:a16="http://schemas.microsoft.com/office/drawing/2014/main" xmlns="" id="{2450D6C0-4658-4F7F-80DB-0080AF49C5D5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540000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Slika 9">
            <a:extLst>
              <a:ext uri="{FF2B5EF4-FFF2-40B4-BE49-F238E27FC236}">
                <a16:creationId xmlns:a16="http://schemas.microsoft.com/office/drawing/2014/main" xmlns="" id="{A7E3904A-BB0F-47B5-84BA-65EC45496E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kstniOkvir 10">
            <a:extLst>
              <a:ext uri="{FF2B5EF4-FFF2-40B4-BE49-F238E27FC236}">
                <a16:creationId xmlns:a16="http://schemas.microsoft.com/office/drawing/2014/main" xmlns="" id="{7E1D269B-AB06-4F1C-977D-861930ED4E15}"/>
              </a:ext>
            </a:extLst>
          </p:cNvPr>
          <p:cNvSpPr txBox="1"/>
          <p:nvPr/>
        </p:nvSpPr>
        <p:spPr>
          <a:xfrm>
            <a:off x="744784" y="4574718"/>
            <a:ext cx="6082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U sve tri godine najviše noćenja ostvarili su gosti iz </a:t>
            </a:r>
            <a:r>
              <a:rPr lang="hr-HR" b="1" i="1" u="sng" dirty="0"/>
              <a:t>Njemačke, Italije i Hrvatske</a:t>
            </a:r>
            <a:r>
              <a:rPr lang="hr-HR" dirty="0"/>
              <a:t>.</a:t>
            </a:r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xmlns="" id="{1ECB0C9D-D7B5-463E-9913-18164A97BB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3326" y="2835728"/>
            <a:ext cx="4637305" cy="347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6201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ŽAKANJE DANAS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cxnSp>
        <p:nvCxnSpPr>
          <p:cNvPr id="14" name="Ravni poveznik 13">
            <a:extLst>
              <a:ext uri="{FF2B5EF4-FFF2-40B4-BE49-F238E27FC236}">
                <a16:creationId xmlns:a16="http://schemas.microsoft.com/office/drawing/2014/main" xmlns="" id="{77441B43-E7A9-4C32-8FA0-6FE0FF73B2F5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540000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6" name="Slika 15">
            <a:extLst>
              <a:ext uri="{FF2B5EF4-FFF2-40B4-BE49-F238E27FC236}">
                <a16:creationId xmlns:a16="http://schemas.microsoft.com/office/drawing/2014/main" xmlns="" id="{0D8B49FE-A58D-4FA6-A2DC-0BAC98EAF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43713582-5865-43C6-9B27-8A0D51F947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1137563"/>
            <a:ext cx="3952200" cy="2964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xmlns="" id="{1D8C4940-7EC5-4402-B2D0-EC61E4B520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14300" y="3628209"/>
            <a:ext cx="3952200" cy="2964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xmlns="" id="{E38D7B04-E0B5-441C-A340-259E6E96CC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99463" y="1654765"/>
            <a:ext cx="4081446" cy="29641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xmlns="" id="{96519C76-3360-479A-B306-7B2C01F7E7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94617" y="3628223"/>
            <a:ext cx="3952181" cy="2964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93787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ka 9">
            <a:extLst>
              <a:ext uri="{FF2B5EF4-FFF2-40B4-BE49-F238E27FC236}">
                <a16:creationId xmlns:a16="http://schemas.microsoft.com/office/drawing/2014/main" xmlns="" id="{9456E816-D258-43B9-9240-764ED769DB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Slika 2">
            <a:extLst>
              <a:ext uri="{FF2B5EF4-FFF2-40B4-BE49-F238E27FC236}">
                <a16:creationId xmlns:a16="http://schemas.microsoft.com/office/drawing/2014/main" xmlns="" id="{5EE5ED24-B413-453C-89E4-996C3A8CED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226423" y="304799"/>
            <a:ext cx="4454036" cy="25053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xmlns="" id="{A81EB4D7-161C-4997-AA9C-D90A428C58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879" r="16376"/>
          <a:stretch/>
        </p:blipFill>
        <p:spPr>
          <a:xfrm rot="5400000">
            <a:off x="147009" y="2663534"/>
            <a:ext cx="3993699" cy="33657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xmlns="" id="{CAECC13A-309F-418A-BFF1-615B9805C4B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48" t="1510" r="26328" b="-1510"/>
          <a:stretch/>
        </p:blipFill>
        <p:spPr>
          <a:xfrm rot="5400000">
            <a:off x="4380980" y="666683"/>
            <a:ext cx="3430040" cy="33657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xmlns="" id="{3EDC6FBD-B3C4-4158-9CE6-4782700054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6134897" y="3314704"/>
            <a:ext cx="4101743" cy="23072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xmlns="" id="{0930FA02-D4F6-4BE4-B691-40AAA5E89D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251066" y="2206806"/>
            <a:ext cx="4345577" cy="2444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xmlns="" id="{40AACB43-0EDB-4815-9CB7-91066C5462D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472" r="14793"/>
          <a:stretch/>
        </p:blipFill>
        <p:spPr>
          <a:xfrm rot="5400000">
            <a:off x="3670446" y="3542620"/>
            <a:ext cx="2459358" cy="26740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640132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xmlns="" id="{16F8E0F8-477C-4C18-A7D9-47D918C70B06}"/>
              </a:ext>
            </a:extLst>
          </p:cNvPr>
          <p:cNvSpPr txBox="1"/>
          <p:nvPr/>
        </p:nvSpPr>
        <p:spPr>
          <a:xfrm>
            <a:off x="838200" y="315445"/>
            <a:ext cx="540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solidFill>
                  <a:srgbClr val="FF0000"/>
                </a:solidFill>
                <a:latin typeface="Corbel" panose="020B0503020204020204" pitchFamily="34" charset="0"/>
              </a:rPr>
              <a:t>RAZINA TURISTIČKE OPREMLJENOSTI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xmlns="" id="{99D6EB7A-350B-45C0-825D-B837077B864F}"/>
              </a:ext>
            </a:extLst>
          </p:cNvPr>
          <p:cNvSpPr txBox="1"/>
          <p:nvPr/>
        </p:nvSpPr>
        <p:spPr>
          <a:xfrm>
            <a:off x="834571" y="1351353"/>
            <a:ext cx="338433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PRIRODNA BAŠTINA</a:t>
            </a:r>
          </a:p>
          <a:p>
            <a:endParaRPr lang="hr-HR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KULTURNA BAŠTINA</a:t>
            </a:r>
          </a:p>
          <a:p>
            <a:endParaRPr lang="hr-HR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ARHEOLOŠKA BAŠTINA</a:t>
            </a:r>
          </a:p>
          <a:p>
            <a:endParaRPr lang="hr-HR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KULTURA ŽIVOTA I RADA</a:t>
            </a:r>
          </a:p>
          <a:p>
            <a:endParaRPr lang="hr-HR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POVIJESNE LIČNOSTI</a:t>
            </a:r>
          </a:p>
          <a:p>
            <a:endParaRPr lang="hr-HR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MANIFESTACIJE</a:t>
            </a:r>
          </a:p>
          <a:p>
            <a:endParaRPr lang="hr-HR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CESTE, RUTE, STAZE I ŠETNICE</a:t>
            </a:r>
          </a:p>
          <a:p>
            <a:endParaRPr lang="hr-HR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SPORTSKI OBJEKTI</a:t>
            </a:r>
          </a:p>
          <a:p>
            <a:endParaRPr lang="hr-HR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ZDRAVSTVENO TURISTIČKI SADRŽAJI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xmlns="" id="{BC156EA1-BD65-4035-9C4C-F29A2BF76956}"/>
              </a:ext>
            </a:extLst>
          </p:cNvPr>
          <p:cNvSpPr txBox="1"/>
          <p:nvPr/>
        </p:nvSpPr>
        <p:spPr>
          <a:xfrm>
            <a:off x="6160072" y="1088593"/>
            <a:ext cx="2279737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b="1" i="1" dirty="0">
                <a:latin typeface="Corbel" panose="020B0503020204020204" pitchFamily="34" charset="0"/>
              </a:rPr>
              <a:t>KAKO OCJENJUJETE?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xmlns="" id="{31E91AA9-22DB-45EC-BAF3-1C379B58E717}"/>
              </a:ext>
            </a:extLst>
          </p:cNvPr>
          <p:cNvSpPr txBox="1"/>
          <p:nvPr/>
        </p:nvSpPr>
        <p:spPr>
          <a:xfrm>
            <a:off x="4360141" y="5104724"/>
            <a:ext cx="1387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i="1" dirty="0">
                <a:solidFill>
                  <a:srgbClr val="FF0000"/>
                </a:solidFill>
                <a:latin typeface="Corbel" panose="020B0503020204020204" pitchFamily="34" charset="0"/>
              </a:rPr>
              <a:t>NISKA</a:t>
            </a:r>
          </a:p>
        </p:txBody>
      </p:sp>
      <p:sp>
        <p:nvSpPr>
          <p:cNvPr id="17" name="TekstniOkvir 16">
            <a:extLst>
              <a:ext uri="{FF2B5EF4-FFF2-40B4-BE49-F238E27FC236}">
                <a16:creationId xmlns:a16="http://schemas.microsoft.com/office/drawing/2014/main" xmlns="" id="{BC30128A-F478-4924-8AE5-32150DA9198B}"/>
              </a:ext>
            </a:extLst>
          </p:cNvPr>
          <p:cNvSpPr txBox="1"/>
          <p:nvPr/>
        </p:nvSpPr>
        <p:spPr>
          <a:xfrm>
            <a:off x="6479630" y="3136612"/>
            <a:ext cx="1960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i="1" dirty="0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SREDNJA</a:t>
            </a:r>
          </a:p>
        </p:txBody>
      </p:sp>
      <p:sp>
        <p:nvSpPr>
          <p:cNvPr id="18" name="TekstniOkvir 17">
            <a:extLst>
              <a:ext uri="{FF2B5EF4-FFF2-40B4-BE49-F238E27FC236}">
                <a16:creationId xmlns:a16="http://schemas.microsoft.com/office/drawing/2014/main" xmlns="" id="{F98F260E-7DB1-4ACC-BA21-1CA1AF4BB377}"/>
              </a:ext>
            </a:extLst>
          </p:cNvPr>
          <p:cNvSpPr txBox="1"/>
          <p:nvPr/>
        </p:nvSpPr>
        <p:spPr>
          <a:xfrm>
            <a:off x="9165020" y="1794550"/>
            <a:ext cx="1960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VISOKA</a:t>
            </a:r>
          </a:p>
        </p:txBody>
      </p:sp>
      <p:cxnSp>
        <p:nvCxnSpPr>
          <p:cNvPr id="10" name="Ravni poveznik 9">
            <a:extLst>
              <a:ext uri="{FF2B5EF4-FFF2-40B4-BE49-F238E27FC236}">
                <a16:creationId xmlns:a16="http://schemas.microsoft.com/office/drawing/2014/main" xmlns="" id="{DFC37842-48E7-4936-8D67-D39DC5495350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540000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Slika 10">
            <a:extLst>
              <a:ext uri="{FF2B5EF4-FFF2-40B4-BE49-F238E27FC236}">
                <a16:creationId xmlns:a16="http://schemas.microsoft.com/office/drawing/2014/main" xmlns="" id="{38C98E5C-0F4A-4E61-A35C-313963D4CB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54126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69" y="365124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ANKETA - ANALIZA STAVOVA DIONIKA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xmlns="" id="{F40BD42B-67AE-4284-A827-392F7C3957FF}"/>
              </a:ext>
            </a:extLst>
          </p:cNvPr>
          <p:cNvSpPr txBox="1"/>
          <p:nvPr/>
        </p:nvSpPr>
        <p:spPr>
          <a:xfrm>
            <a:off x="793569" y="1276961"/>
            <a:ext cx="10604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Cilj: utvrditi stupanj zadovoljstva navedenih dionika elementima turističke ponude općine koji su temelj razvoja turizma kao i  utvrditi njihove stavove o budućem razvoju turističkih proizvoda na ovom području. 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xmlns="" id="{20481870-CD31-4D05-813E-27313D94F4D7}"/>
              </a:ext>
            </a:extLst>
          </p:cNvPr>
          <p:cNvSpPr txBox="1"/>
          <p:nvPr/>
        </p:nvSpPr>
        <p:spPr>
          <a:xfrm>
            <a:off x="649840" y="2278434"/>
            <a:ext cx="3025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hr-HR" b="1" dirty="0">
                <a:latin typeface="Corbel" panose="020B0503020204020204" pitchFamily="34" charset="0"/>
              </a:rPr>
              <a:t>Spol i dob ispitanika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xmlns="" id="{54EB7142-A73D-437B-A595-733415912BAE}"/>
              </a:ext>
            </a:extLst>
          </p:cNvPr>
          <p:cNvSpPr txBox="1"/>
          <p:nvPr/>
        </p:nvSpPr>
        <p:spPr>
          <a:xfrm>
            <a:off x="6227380" y="2278434"/>
            <a:ext cx="2900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hr-HR" b="1" dirty="0">
                <a:latin typeface="Corbel" panose="020B0503020204020204" pitchFamily="34" charset="0"/>
              </a:rPr>
              <a:t>Obrazovanje ispitanika</a:t>
            </a:r>
          </a:p>
        </p:txBody>
      </p:sp>
      <p:sp>
        <p:nvSpPr>
          <p:cNvPr id="11" name="TekstniOkvir 10">
            <a:extLst>
              <a:ext uri="{FF2B5EF4-FFF2-40B4-BE49-F238E27FC236}">
                <a16:creationId xmlns:a16="http://schemas.microsoft.com/office/drawing/2014/main" xmlns="" id="{B982B5C1-F59C-4B12-83D8-0B73E749053F}"/>
              </a:ext>
            </a:extLst>
          </p:cNvPr>
          <p:cNvSpPr txBox="1"/>
          <p:nvPr/>
        </p:nvSpPr>
        <p:spPr>
          <a:xfrm>
            <a:off x="838200" y="5292547"/>
            <a:ext cx="105602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Sukladno podacima istraživanja, u anketi je sudjelovao veći broj ispitanika muškog spola, najvećeg udjela u dobi od 30 – 40 godina.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U obrazovnoj strukturi najviše ispitanika ima fakultet (33.3%), zatim višu školu (25.9%), srednju školu (22.2%), magisterij (14,8%) i doktorat (3.8%). </a:t>
            </a:r>
          </a:p>
        </p:txBody>
      </p:sp>
      <p:pic>
        <p:nvPicPr>
          <p:cNvPr id="13" name="Picture 16">
            <a:extLst>
              <a:ext uri="{FF2B5EF4-FFF2-40B4-BE49-F238E27FC236}">
                <a16:creationId xmlns:a16="http://schemas.microsoft.com/office/drawing/2014/main" xmlns="" id="{828CFF2C-0702-40D1-B54D-E3322833597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1348" y="2839086"/>
            <a:ext cx="5172710" cy="2314575"/>
          </a:xfrm>
          <a:prstGeom prst="rect">
            <a:avLst/>
          </a:prstGeom>
        </p:spPr>
      </p:pic>
      <p:pic>
        <p:nvPicPr>
          <p:cNvPr id="14" name="Picture 17">
            <a:extLst>
              <a:ext uri="{FF2B5EF4-FFF2-40B4-BE49-F238E27FC236}">
                <a16:creationId xmlns:a16="http://schemas.microsoft.com/office/drawing/2014/main" xmlns="" id="{73C21E50-6D94-4A3A-8373-96C1F5BE318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13755" y="2805748"/>
            <a:ext cx="4467225" cy="2381250"/>
          </a:xfrm>
          <a:prstGeom prst="rect">
            <a:avLst/>
          </a:prstGeom>
        </p:spPr>
      </p:pic>
      <p:cxnSp>
        <p:nvCxnSpPr>
          <p:cNvPr id="15" name="Ravni poveznik 14">
            <a:extLst>
              <a:ext uri="{FF2B5EF4-FFF2-40B4-BE49-F238E27FC236}">
                <a16:creationId xmlns:a16="http://schemas.microsoft.com/office/drawing/2014/main" xmlns="" id="{826F983F-9788-4001-8E42-D6C2D317C848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629412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6" name="Slika 15">
            <a:extLst>
              <a:ext uri="{FF2B5EF4-FFF2-40B4-BE49-F238E27FC236}">
                <a16:creationId xmlns:a16="http://schemas.microsoft.com/office/drawing/2014/main" xmlns="" id="{D4FC123A-4B04-47BC-B865-957CB0DDDC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1717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7708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ANKETA - ANALIZA STAVOVA DIONIKA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xmlns="" id="{F40BD42B-67AE-4284-A827-392F7C3957FF}"/>
              </a:ext>
            </a:extLst>
          </p:cNvPr>
          <p:cNvSpPr txBox="1"/>
          <p:nvPr/>
        </p:nvSpPr>
        <p:spPr>
          <a:xfrm>
            <a:off x="793569" y="1276961"/>
            <a:ext cx="10604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u="sng" dirty="0">
                <a:latin typeface="Corbel" panose="020B0503020204020204" pitchFamily="34" charset="0"/>
              </a:rPr>
              <a:t>Odgovor ispitanika na pitanje je li potencijal njihove ponude bio iskorišten u  turističkoj ponudi </a:t>
            </a:r>
            <a:r>
              <a:rPr lang="hr-HR" u="sng" dirty="0" smtClean="0">
                <a:latin typeface="Corbel" panose="020B0503020204020204" pitchFamily="34" charset="0"/>
              </a:rPr>
              <a:t>Općine</a:t>
            </a:r>
            <a:endParaRPr lang="hr-HR" u="sng" dirty="0">
              <a:latin typeface="Corbel" panose="020B0503020204020204" pitchFamily="34" charset="0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xmlns="" id="{B18281DD-3623-4B29-9DC5-3092DDA7A6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9" name="Ravni poveznik 8">
            <a:extLst>
              <a:ext uri="{FF2B5EF4-FFF2-40B4-BE49-F238E27FC236}">
                <a16:creationId xmlns:a16="http://schemas.microsoft.com/office/drawing/2014/main" xmlns="" id="{99A6FF86-368C-418D-90E3-4B982026A243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629412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Picture 19">
            <a:extLst>
              <a:ext uri="{FF2B5EF4-FFF2-40B4-BE49-F238E27FC236}">
                <a16:creationId xmlns:a16="http://schemas.microsoft.com/office/drawing/2014/main" xmlns="" id="{D95AFB6F-3545-41D8-A0F8-3A4E1379AF3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409008" y="2316207"/>
            <a:ext cx="7097486" cy="353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0134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69" y="355595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ANKETA - ANALIZA STAVOVA DIONIKA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xmlns="" id="{F40BD42B-67AE-4284-A827-392F7C3957FF}"/>
              </a:ext>
            </a:extLst>
          </p:cNvPr>
          <p:cNvSpPr txBox="1"/>
          <p:nvPr/>
        </p:nvSpPr>
        <p:spPr>
          <a:xfrm>
            <a:off x="793569" y="1276961"/>
            <a:ext cx="10604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u="sng" dirty="0">
                <a:latin typeface="Corbel" panose="020B0503020204020204" pitchFamily="34" charset="0"/>
              </a:rPr>
              <a:t>Usluge koje se nude u turizmu ili su vezane za turizam na području Općine</a:t>
            </a:r>
          </a:p>
        </p:txBody>
      </p:sp>
      <p:cxnSp>
        <p:nvCxnSpPr>
          <p:cNvPr id="9" name="Ravni poveznik 8">
            <a:extLst>
              <a:ext uri="{FF2B5EF4-FFF2-40B4-BE49-F238E27FC236}">
                <a16:creationId xmlns:a16="http://schemas.microsoft.com/office/drawing/2014/main" xmlns="" id="{BA3F32D8-7672-42DE-B4CA-74E317C84319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629412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Slika 9">
            <a:extLst>
              <a:ext uri="{FF2B5EF4-FFF2-40B4-BE49-F238E27FC236}">
                <a16:creationId xmlns:a16="http://schemas.microsoft.com/office/drawing/2014/main" xmlns="" id="{FF95662C-9DF3-4F73-97B7-46806AF354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21">
            <a:extLst>
              <a:ext uri="{FF2B5EF4-FFF2-40B4-BE49-F238E27FC236}">
                <a16:creationId xmlns:a16="http://schemas.microsoft.com/office/drawing/2014/main" xmlns="" id="{65C9FB30-DB1A-4339-A968-A7AC54BC027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52803" y="2358526"/>
            <a:ext cx="6517323" cy="266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1750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69" y="355595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ANKETA - ANALIZA STAVOVA DIONIKA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xmlns="" id="{F40BD42B-67AE-4284-A827-392F7C3957FF}"/>
              </a:ext>
            </a:extLst>
          </p:cNvPr>
          <p:cNvSpPr txBox="1"/>
          <p:nvPr/>
        </p:nvSpPr>
        <p:spPr>
          <a:xfrm>
            <a:off x="793569" y="1276961"/>
            <a:ext cx="10604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u="sng" dirty="0">
                <a:latin typeface="Corbel" panose="020B0503020204020204" pitchFamily="34" charset="0"/>
              </a:rPr>
              <a:t>Odgovor ispitanika na pitanje što je potrebno za ostvarivanje njihovih planova u turizmu</a:t>
            </a:r>
          </a:p>
        </p:txBody>
      </p:sp>
      <p:cxnSp>
        <p:nvCxnSpPr>
          <p:cNvPr id="9" name="Ravni poveznik 8">
            <a:extLst>
              <a:ext uri="{FF2B5EF4-FFF2-40B4-BE49-F238E27FC236}">
                <a16:creationId xmlns:a16="http://schemas.microsoft.com/office/drawing/2014/main" xmlns="" id="{BA3F32D8-7672-42DE-B4CA-74E317C84319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629412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Slika 9">
            <a:extLst>
              <a:ext uri="{FF2B5EF4-FFF2-40B4-BE49-F238E27FC236}">
                <a16:creationId xmlns:a16="http://schemas.microsoft.com/office/drawing/2014/main" xmlns="" id="{FF95662C-9DF3-4F73-97B7-46806AF354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23">
            <a:extLst>
              <a:ext uri="{FF2B5EF4-FFF2-40B4-BE49-F238E27FC236}">
                <a16:creationId xmlns:a16="http://schemas.microsoft.com/office/drawing/2014/main" xmlns="" id="{C00F4B6A-6879-4F58-AD8D-444998D1763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91839" y="1992867"/>
            <a:ext cx="5245826" cy="2688771"/>
          </a:xfrm>
          <a:prstGeom prst="rect">
            <a:avLst/>
          </a:prstGeom>
        </p:spPr>
      </p:pic>
      <p:sp>
        <p:nvSpPr>
          <p:cNvPr id="4" name="TekstniOkvir 3">
            <a:extLst>
              <a:ext uri="{FF2B5EF4-FFF2-40B4-BE49-F238E27FC236}">
                <a16:creationId xmlns:a16="http://schemas.microsoft.com/office/drawing/2014/main" xmlns="" id="{5E9548FF-6FCD-4C43-B1E4-39C4F2CF2ED2}"/>
              </a:ext>
            </a:extLst>
          </p:cNvPr>
          <p:cNvSpPr txBox="1"/>
          <p:nvPr/>
        </p:nvSpPr>
        <p:spPr>
          <a:xfrm>
            <a:off x="838200" y="5233851"/>
            <a:ext cx="107024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/>
              <a:t>Da bi ostvarili svoje planove vezane za ulaganje u turističkih sadržaj ispitanici najviše trebaju novac (50%) i opremu (15.4%)  za što najviše očekuju potporu od EU fonda, a zatim  od Općine.  </a:t>
            </a:r>
          </a:p>
          <a:p>
            <a:pPr algn="just"/>
            <a:endParaRPr lang="hr-H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/>
              <a:t>Polovica ispitanika bi željeli neku vrstu subvencije dok bi ostala polovica htjeli pomoć u pisanju projekata.</a:t>
            </a:r>
          </a:p>
        </p:txBody>
      </p:sp>
    </p:spTree>
    <p:extLst>
      <p:ext uri="{BB962C8B-B14F-4D97-AF65-F5344CB8AC3E}">
        <p14:creationId xmlns:p14="http://schemas.microsoft.com/office/powerpoint/2010/main" xmlns="" val="4215039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69" y="365124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ANKETA - ANALIZA STAVOVA DIONIKA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xmlns="" id="{F40BD42B-67AE-4284-A827-392F7C3957FF}"/>
              </a:ext>
            </a:extLst>
          </p:cNvPr>
          <p:cNvSpPr txBox="1"/>
          <p:nvPr/>
        </p:nvSpPr>
        <p:spPr>
          <a:xfrm>
            <a:off x="793569" y="2317542"/>
            <a:ext cx="1060486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u="sng" dirty="0">
                <a:latin typeface="Corbel" panose="020B0503020204020204" pitchFamily="34" charset="0"/>
              </a:rPr>
              <a:t>Nabrojite pozitivne stvari po kojima bi gost trebao prepoznati destinaciju?</a:t>
            </a:r>
          </a:p>
          <a:p>
            <a:endParaRPr lang="pl-PL" u="sng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u="sng" dirty="0">
                <a:latin typeface="Corbel" panose="020B0503020204020204" pitchFamily="34" charset="0"/>
              </a:rPr>
              <a:t>Nabrojite negativne stvari koje bi u budućnosti trebalo riješiti?</a:t>
            </a:r>
          </a:p>
          <a:p>
            <a:endParaRPr lang="pl-PL" u="sng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u="sng" dirty="0">
                <a:latin typeface="Corbel" panose="020B0503020204020204" pitchFamily="34" charset="0"/>
              </a:rPr>
              <a:t>Na koji način bi TZ i lokalna uprava trebali djelovati u svrhu unaprijeđenja turizma?</a:t>
            </a:r>
          </a:p>
          <a:p>
            <a:endParaRPr lang="pl-PL" u="sng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u="sng" dirty="0">
                <a:latin typeface="Corbel" panose="020B0503020204020204" pitchFamily="34" charset="0"/>
              </a:rPr>
              <a:t>Smatrate li da stanovništvo dovoljno prepoznaje i koristi turitičke potencijale Općine? (udruživanje, svjest o okruženju, ekologija, uređenje okoliša...)</a:t>
            </a:r>
          </a:p>
          <a:p>
            <a:endParaRPr lang="pl-PL" u="sng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u="sng" dirty="0">
                <a:latin typeface="Corbel" panose="020B0503020204020204" pitchFamily="34" charset="0"/>
              </a:rPr>
              <a:t>Kakav bi turizam općine Žakanje trebao biti?</a:t>
            </a:r>
          </a:p>
          <a:p>
            <a:endParaRPr lang="pl-PL" u="sng" dirty="0"/>
          </a:p>
          <a:p>
            <a:endParaRPr lang="hr-HR" u="sng" dirty="0"/>
          </a:p>
        </p:txBody>
      </p: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xmlns="" id="{D4EDBD77-C982-46A3-B788-4819B76E69C4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629412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Slika 6">
            <a:extLst>
              <a:ext uri="{FF2B5EF4-FFF2-40B4-BE49-F238E27FC236}">
                <a16:creationId xmlns:a16="http://schemas.microsoft.com/office/drawing/2014/main" xmlns="" id="{098CB9AE-C2FC-486D-A0E2-DF175367FE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180949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VIZIJA TURIZMA OPĆINE ŽAKANJE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xmlns="" id="{F40BD42B-67AE-4284-A827-392F7C3957FF}"/>
              </a:ext>
            </a:extLst>
          </p:cNvPr>
          <p:cNvSpPr txBox="1"/>
          <p:nvPr/>
        </p:nvSpPr>
        <p:spPr>
          <a:xfrm>
            <a:off x="793569" y="1782717"/>
            <a:ext cx="106048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u="sng" dirty="0">
                <a:latin typeface="Corbel" panose="020B0503020204020204" pitchFamily="34" charset="0"/>
              </a:rPr>
              <a:t>KAKO VIDITE POZICIJU OPĆINE ŽAKANJE NA TURITIČKOM TRŽIŠTU 2024. GODINE, IMAJUĆI U VIDU UBRZAN TURISTIČKI RAZVOJ?</a:t>
            </a:r>
          </a:p>
          <a:p>
            <a:endParaRPr lang="hr-HR" u="sng" dirty="0"/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xmlns="" id="{121D21D2-61A1-48D3-984A-FCADF5310E84}"/>
              </a:ext>
            </a:extLst>
          </p:cNvPr>
          <p:cNvSpPr txBox="1"/>
          <p:nvPr/>
        </p:nvSpPr>
        <p:spPr>
          <a:xfrm>
            <a:off x="907831" y="4044232"/>
            <a:ext cx="103763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-HR" sz="2000" b="1" u="sng" dirty="0">
                <a:solidFill>
                  <a:srgbClr val="FF0000"/>
                </a:solidFill>
                <a:latin typeface="Corbel" panose="020B0503020204020204" pitchFamily="34" charset="0"/>
              </a:rPr>
              <a:t>STRATEGIJA:</a:t>
            </a:r>
            <a:r>
              <a:rPr lang="hr-HR" sz="2000" dirty="0">
                <a:latin typeface="Corbel" panose="020B0503020204020204" pitchFamily="34" charset="0"/>
              </a:rPr>
              <a:t> </a:t>
            </a:r>
            <a:r>
              <a:rPr lang="hr-HR" sz="2000" i="1" dirty="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Općina </a:t>
            </a:r>
            <a:r>
              <a:rPr lang="hr-HR" sz="2000" i="1" dirty="0" err="1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Žakanje</a:t>
            </a:r>
            <a:r>
              <a:rPr lang="hr-HR" sz="2000" i="1" dirty="0">
                <a:solidFill>
                  <a:schemeClr val="accent5">
                    <a:lumMod val="75000"/>
                  </a:schemeClr>
                </a:solidFill>
                <a:latin typeface="Corbel" panose="020B0503020204020204" pitchFamily="34" charset="0"/>
              </a:rPr>
              <a:t> je destinacija sa prepoznatim identitetom, autentičnim ambijentom sa vrijednom tradicionalnom arhitekturom, uzbudljivih i raznovrsnih ekološki orijentiranih  sadržaja i doživljaja. Prirodna i netaknuta baština, miran i siguran odmor te vrhunska tradicionalna  eno-gastronomija temeljena na domaćim proizvodima pozivnica su gostima da uživaju u destinaciji. </a:t>
            </a:r>
          </a:p>
        </p:txBody>
      </p: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xmlns="" id="{EC6541A5-29F6-4445-B10E-0A642DA640A8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629412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Slika 7">
            <a:extLst>
              <a:ext uri="{FF2B5EF4-FFF2-40B4-BE49-F238E27FC236}">
                <a16:creationId xmlns:a16="http://schemas.microsoft.com/office/drawing/2014/main" xmlns="" id="{FBDFA363-1DF8-4C56-9E19-69803C96D7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4527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CILJNE SKUPINE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xmlns="" id="{F40BD42B-67AE-4284-A827-392F7C3957FF}"/>
              </a:ext>
            </a:extLst>
          </p:cNvPr>
          <p:cNvSpPr txBox="1"/>
          <p:nvPr/>
        </p:nvSpPr>
        <p:spPr>
          <a:xfrm>
            <a:off x="1460825" y="1686923"/>
            <a:ext cx="434858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u="sng" dirty="0">
                <a:latin typeface="Corbel" panose="020B0503020204020204" pitchFamily="34" charset="0"/>
              </a:rPr>
              <a:t>Ciljne demografske skupine:</a:t>
            </a:r>
          </a:p>
          <a:p>
            <a:endParaRPr lang="hr-HR" u="sng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obitelj koja voli sport i uživanje u prirodi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>
                <a:latin typeface="Corbel" panose="020B0503020204020204" pitchFamily="34" charset="0"/>
              </a:rPr>
              <a:t>mladi</a:t>
            </a:r>
            <a:r>
              <a:rPr lang="it-IT" dirty="0">
                <a:latin typeface="Corbel" panose="020B0503020204020204" pitchFamily="34" charset="0"/>
              </a:rPr>
              <a:t> </a:t>
            </a:r>
            <a:r>
              <a:rPr lang="it-IT" dirty="0" err="1">
                <a:latin typeface="Corbel" panose="020B0503020204020204" pitchFamily="34" charset="0"/>
              </a:rPr>
              <a:t>parovi</a:t>
            </a:r>
            <a:r>
              <a:rPr lang="it-IT" dirty="0">
                <a:latin typeface="Corbel" panose="020B0503020204020204" pitchFamily="34" charset="0"/>
              </a:rPr>
              <a:t>/</a:t>
            </a:r>
            <a:r>
              <a:rPr lang="it-IT" dirty="0" err="1">
                <a:latin typeface="Corbel" panose="020B0503020204020204" pitchFamily="34" charset="0"/>
              </a:rPr>
              <a:t>prijatelji</a:t>
            </a:r>
            <a:r>
              <a:rPr lang="hr-HR" dirty="0">
                <a:latin typeface="Corbel" panose="020B0503020204020204" pitchFamily="34" charset="0"/>
              </a:rPr>
              <a:t> </a:t>
            </a:r>
            <a:r>
              <a:rPr lang="it-IT" dirty="0">
                <a:latin typeface="Corbel" panose="020B0503020204020204" pitchFamily="34" charset="0"/>
              </a:rPr>
              <a:t>(25.-35. </a:t>
            </a:r>
            <a:r>
              <a:rPr lang="it-IT" dirty="0" err="1">
                <a:latin typeface="Corbel" panose="020B0503020204020204" pitchFamily="34" charset="0"/>
              </a:rPr>
              <a:t>god</a:t>
            </a:r>
            <a:r>
              <a:rPr lang="it-IT" dirty="0">
                <a:latin typeface="Corbel" panose="020B0503020204020204" pitchFamily="34" charset="0"/>
              </a:rPr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mladi (18-24 god.)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zrela dob (50-65 god.)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treća dob (65+)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xmlns="" id="{1E0379A2-D1D4-48DA-804E-3003506EDC2D}"/>
              </a:ext>
            </a:extLst>
          </p:cNvPr>
          <p:cNvSpPr txBox="1"/>
          <p:nvPr/>
        </p:nvSpPr>
        <p:spPr>
          <a:xfrm>
            <a:off x="6269383" y="4091041"/>
            <a:ext cx="44879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u="sng" dirty="0">
                <a:latin typeface="Corbel" panose="020B0503020204020204" pitchFamily="34" charset="0"/>
              </a:rPr>
              <a:t>Ciljni interesni segmenti:</a:t>
            </a:r>
          </a:p>
          <a:p>
            <a:endParaRPr lang="hr-HR" u="sng" dirty="0">
              <a:latin typeface="Corbel" panose="020B05030202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„meki avanturisti“ (biciklisti, aktivni šetači, rafting/kajak) i sportaši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ekoturisti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kulturnjaci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lovci i ribolovci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 err="1">
                <a:latin typeface="Corbel" panose="020B0503020204020204" pitchFamily="34" charset="0"/>
              </a:rPr>
              <a:t>tranziteri</a:t>
            </a:r>
            <a:endParaRPr lang="hr-HR" dirty="0">
              <a:latin typeface="Corbel" panose="020B0503020204020204" pitchFamily="34" charset="0"/>
            </a:endParaRPr>
          </a:p>
        </p:txBody>
      </p:sp>
      <p:cxnSp>
        <p:nvCxnSpPr>
          <p:cNvPr id="10" name="Ravni poveznik 9">
            <a:extLst>
              <a:ext uri="{FF2B5EF4-FFF2-40B4-BE49-F238E27FC236}">
                <a16:creationId xmlns:a16="http://schemas.microsoft.com/office/drawing/2014/main" xmlns="" id="{7DF076BA-3213-4FA0-9D4B-17083DCA43AE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629412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1" name="Slika 10">
            <a:extLst>
              <a:ext uri="{FF2B5EF4-FFF2-40B4-BE49-F238E27FC236}">
                <a16:creationId xmlns:a16="http://schemas.microsoft.com/office/drawing/2014/main" xmlns="" id="{76167F8D-B548-4A91-9B7B-BF5072292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Slika 11" descr="Image result for YOUNG PAIRS ON VACATION PHOTO">
            <a:extLst>
              <a:ext uri="{FF2B5EF4-FFF2-40B4-BE49-F238E27FC236}">
                <a16:creationId xmlns:a16="http://schemas.microsoft.com/office/drawing/2014/main" xmlns="" id="{F343149C-C633-45A5-BE4B-55CFB07595C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9383" y="1686923"/>
            <a:ext cx="337971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Slika 13" descr="Image result for fotografija rafting">
            <a:extLst>
              <a:ext uri="{FF2B5EF4-FFF2-40B4-BE49-F238E27FC236}">
                <a16:creationId xmlns:a16="http://schemas.microsoft.com/office/drawing/2014/main" xmlns="" id="{95D3DB1E-60DF-4E7B-BFE8-260B307AEB4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91453" y="3814354"/>
            <a:ext cx="3590146" cy="2678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93027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PORTFELJ TURISTIČKIH PROIZVODA 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xmlns="" id="{F40BD42B-67AE-4284-A827-392F7C3957FF}"/>
              </a:ext>
            </a:extLst>
          </p:cNvPr>
          <p:cNvSpPr txBox="1"/>
          <p:nvPr/>
        </p:nvSpPr>
        <p:spPr>
          <a:xfrm>
            <a:off x="838200" y="1761255"/>
            <a:ext cx="9542780" cy="32547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hr-HR" dirty="0" smtClean="0">
                <a:latin typeface="Corbel" panose="020B0503020204020204" pitchFamily="34" charset="0"/>
              </a:rPr>
              <a:t>CIKLOTURIZAM–TREKKING, NORDIJSKO HODANJE</a:t>
            </a:r>
            <a:endParaRPr lang="hr-HR" dirty="0">
              <a:latin typeface="Corbel" panose="020B0503020204020204" pitchFamily="34" charset="0"/>
            </a:endParaRP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KONJIČKI TURIZAM –JAHANJE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ADRENALINSKI </a:t>
            </a:r>
            <a:r>
              <a:rPr lang="hr-HR" dirty="0" smtClean="0">
                <a:latin typeface="Corbel" panose="020B0503020204020204" pitchFamily="34" charset="0"/>
              </a:rPr>
              <a:t> I SPORTOVI</a:t>
            </a:r>
            <a:r>
              <a:rPr lang="hr-HR" dirty="0">
                <a:latin typeface="Corbel" panose="020B0503020204020204" pitchFamily="34" charset="0"/>
              </a:rPr>
              <a:t>: KAJAKING, KANUING, PAINTBALL, STRELIČARSTVO, PARAGLAJDING, BALONARSTVO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pl-PL" dirty="0">
                <a:latin typeface="Corbel" panose="020B0503020204020204" pitchFamily="34" charset="0"/>
              </a:rPr>
              <a:t>LOV I RIBOLOV / FOTO SAFARIJ, PROMATRANJE PTICA I DIVLJIH ŽIVOTINJA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hr-HR" dirty="0" smtClean="0">
                <a:latin typeface="Corbel" panose="020B0503020204020204" pitchFamily="34" charset="0"/>
              </a:rPr>
              <a:t>RURALNI </a:t>
            </a:r>
            <a:r>
              <a:rPr lang="hr-HR" dirty="0">
                <a:latin typeface="Corbel" panose="020B0503020204020204" pitchFamily="34" charset="0"/>
              </a:rPr>
              <a:t>TURIZAM / EKO TURIZAM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GASTROTURIZAM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hr-HR" dirty="0">
                <a:latin typeface="Corbel" panose="020B0503020204020204" pitchFamily="34" charset="0"/>
              </a:rPr>
              <a:t>KULTURNI TURIZAM</a:t>
            </a:r>
          </a:p>
          <a:p>
            <a:pPr marL="285750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it-IT" dirty="0">
                <a:latin typeface="Corbel" panose="020B0503020204020204" pitchFamily="34" charset="0"/>
              </a:rPr>
              <a:t>POSEBNI PROIZVODI: IZLETI I TRANZIT</a:t>
            </a:r>
            <a:endParaRPr lang="hr-HR" dirty="0">
              <a:latin typeface="Corbel" panose="020B0503020204020204" pitchFamily="34" charset="0"/>
            </a:endParaRPr>
          </a:p>
          <a:p>
            <a:endParaRPr lang="hr-HR" dirty="0"/>
          </a:p>
        </p:txBody>
      </p: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xmlns="" id="{080E47BC-5AEA-4220-9FB3-559F9CC2AF34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629412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Slika 7">
            <a:extLst>
              <a:ext uri="{FF2B5EF4-FFF2-40B4-BE49-F238E27FC236}">
                <a16:creationId xmlns:a16="http://schemas.microsoft.com/office/drawing/2014/main" xmlns="" id="{039CC192-7E0A-4468-A1CD-E7B4460727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881937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„DRUGAČIJE JE IN”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xmlns="" id="{F40BD42B-67AE-4284-A827-392F7C3957FF}"/>
              </a:ext>
            </a:extLst>
          </p:cNvPr>
          <p:cNvSpPr txBox="1"/>
          <p:nvPr/>
        </p:nvSpPr>
        <p:spPr>
          <a:xfrm>
            <a:off x="964323" y="1402478"/>
            <a:ext cx="10639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i="1" u="sng" dirty="0">
                <a:latin typeface="Corbel" panose="020B0503020204020204" pitchFamily="34" charset="0"/>
              </a:rPr>
              <a:t>PAINTED VILLAGE OF ČIČMANY</a:t>
            </a:r>
            <a:endParaRPr lang="hr-HR" dirty="0"/>
          </a:p>
        </p:txBody>
      </p:sp>
      <p:cxnSp>
        <p:nvCxnSpPr>
          <p:cNvPr id="11" name="Ravni poveznik 10">
            <a:extLst>
              <a:ext uri="{FF2B5EF4-FFF2-40B4-BE49-F238E27FC236}">
                <a16:creationId xmlns:a16="http://schemas.microsoft.com/office/drawing/2014/main" xmlns="" id="{A80D49FD-C76F-4338-9DB6-1E85FEC9C970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629412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Slika 12">
            <a:extLst>
              <a:ext uri="{FF2B5EF4-FFF2-40B4-BE49-F238E27FC236}">
                <a16:creationId xmlns:a16="http://schemas.microsoft.com/office/drawing/2014/main" xmlns="" id="{D4A71BB8-902D-4288-9691-EF44DDB66C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xmlns="" id="{94145598-9B94-403F-9A9C-6B0ECE68B6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198" y="1935480"/>
            <a:ext cx="4297680" cy="2865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xmlns="" id="{BCB262E3-EFEA-47FE-B443-502746D0D4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12529" y="3912228"/>
            <a:ext cx="4297667" cy="28651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xmlns="" id="{9D2FC430-C82A-4611-9929-412CB5B294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5494" y="1282391"/>
            <a:ext cx="4297667" cy="28651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xmlns="" id="{1565BCF2-34E9-4BEA-87B1-4626FE8CB59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1598" y="3653635"/>
            <a:ext cx="3820254" cy="25381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702402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„DRUGAČIJE JE IN”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xmlns="" id="{F40BD42B-67AE-4284-A827-392F7C3957FF}"/>
              </a:ext>
            </a:extLst>
          </p:cNvPr>
          <p:cNvSpPr txBox="1"/>
          <p:nvPr/>
        </p:nvSpPr>
        <p:spPr>
          <a:xfrm>
            <a:off x="964323" y="1402478"/>
            <a:ext cx="10639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i="1" u="sng" dirty="0">
                <a:latin typeface="Corbel" panose="020B0503020204020204" pitchFamily="34" charset="0"/>
              </a:rPr>
              <a:t>HOUSE RADUHA – SLOVENIJA – primjer uređenja ruralne kuće za odmor </a:t>
            </a:r>
            <a:endParaRPr lang="hr-HR" dirty="0"/>
          </a:p>
        </p:txBody>
      </p:sp>
      <p:cxnSp>
        <p:nvCxnSpPr>
          <p:cNvPr id="11" name="Ravni poveznik 10">
            <a:extLst>
              <a:ext uri="{FF2B5EF4-FFF2-40B4-BE49-F238E27FC236}">
                <a16:creationId xmlns:a16="http://schemas.microsoft.com/office/drawing/2014/main" xmlns="" id="{A80D49FD-C76F-4338-9DB6-1E85FEC9C970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629412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Slika 12">
            <a:extLst>
              <a:ext uri="{FF2B5EF4-FFF2-40B4-BE49-F238E27FC236}">
                <a16:creationId xmlns:a16="http://schemas.microsoft.com/office/drawing/2014/main" xmlns="" id="{D4A71BB8-902D-4288-9691-EF44DDB66C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30DF2C8D-9B2D-4133-8D99-D58931A236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4323" y="1848395"/>
            <a:ext cx="4718224" cy="3161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xmlns="" id="{2F4713FE-1134-4465-89C7-C6D6F069B9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81819" y="4315040"/>
            <a:ext cx="3250501" cy="21778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xmlns="" id="{EF7A4902-B425-4B2C-917D-11B8E8FEDB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6582" y="3102432"/>
            <a:ext cx="2041700" cy="31612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xmlns="" id="{B542AE6A-850C-4D85-8A14-71AA7C6A4A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5123" y="878288"/>
            <a:ext cx="2041704" cy="3161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xmlns="" id="{5D6392C6-F7A3-4858-8C2B-B6722402456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90507" y="3429057"/>
            <a:ext cx="2041691" cy="31611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1314437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„DRUGAČIJE JE IN”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xmlns="" id="{F40BD42B-67AE-4284-A827-392F7C3957FF}"/>
              </a:ext>
            </a:extLst>
          </p:cNvPr>
          <p:cNvSpPr txBox="1"/>
          <p:nvPr/>
        </p:nvSpPr>
        <p:spPr>
          <a:xfrm>
            <a:off x="964323" y="1402478"/>
            <a:ext cx="10639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u="sng" dirty="0">
                <a:latin typeface="Corbel" panose="020B0503020204020204" pitchFamily="34" charset="0"/>
              </a:rPr>
              <a:t>NIEDERHORN</a:t>
            </a:r>
            <a:r>
              <a:rPr lang="hr-HR" i="1" u="sng" dirty="0">
                <a:latin typeface="Corbel" panose="020B0503020204020204" pitchFamily="34" charset="0"/>
              </a:rPr>
              <a:t>– promatranje divljih životinja</a:t>
            </a:r>
            <a:endParaRPr lang="hr-HR" dirty="0"/>
          </a:p>
        </p:txBody>
      </p:sp>
      <p:cxnSp>
        <p:nvCxnSpPr>
          <p:cNvPr id="11" name="Ravni poveznik 10">
            <a:extLst>
              <a:ext uri="{FF2B5EF4-FFF2-40B4-BE49-F238E27FC236}">
                <a16:creationId xmlns:a16="http://schemas.microsoft.com/office/drawing/2014/main" xmlns="" id="{A80D49FD-C76F-4338-9DB6-1E85FEC9C970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629412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Slika 12">
            <a:extLst>
              <a:ext uri="{FF2B5EF4-FFF2-40B4-BE49-F238E27FC236}">
                <a16:creationId xmlns:a16="http://schemas.microsoft.com/office/drawing/2014/main" xmlns="" id="{D4A71BB8-902D-4288-9691-EF44DDB66C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Slika 23">
            <a:extLst>
              <a:ext uri="{FF2B5EF4-FFF2-40B4-BE49-F238E27FC236}">
                <a16:creationId xmlns:a16="http://schemas.microsoft.com/office/drawing/2014/main" xmlns="" id="{E2743E28-C507-4BF2-B3FF-D5F71F43AF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22825" y="1852858"/>
            <a:ext cx="3659370" cy="2442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Slika 25">
            <a:extLst>
              <a:ext uri="{FF2B5EF4-FFF2-40B4-BE49-F238E27FC236}">
                <a16:creationId xmlns:a16="http://schemas.microsoft.com/office/drawing/2014/main" xmlns="" id="{019D1AA3-A1DD-4D66-9645-277E5B140F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8200" y="3966210"/>
            <a:ext cx="3659371" cy="2442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Slika 27">
            <a:extLst>
              <a:ext uri="{FF2B5EF4-FFF2-40B4-BE49-F238E27FC236}">
                <a16:creationId xmlns:a16="http://schemas.microsoft.com/office/drawing/2014/main" xmlns="" id="{FF895AC4-E6C4-4AD7-9AEC-66FE5B581E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2634" y="1394006"/>
            <a:ext cx="3659372" cy="2442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Slika 29">
            <a:extLst>
              <a:ext uri="{FF2B5EF4-FFF2-40B4-BE49-F238E27FC236}">
                <a16:creationId xmlns:a16="http://schemas.microsoft.com/office/drawing/2014/main" xmlns="" id="{DEC1C4A5-3806-4C16-9970-15E4590A6C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2261" y="4050660"/>
            <a:ext cx="3659371" cy="24422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Slika 31">
            <a:extLst>
              <a:ext uri="{FF2B5EF4-FFF2-40B4-BE49-F238E27FC236}">
                <a16:creationId xmlns:a16="http://schemas.microsoft.com/office/drawing/2014/main" xmlns="" id="{DCB1E66E-79A5-4F0A-9308-6E82415D12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52339" y="2941980"/>
            <a:ext cx="3502746" cy="2337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780471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9E505E33-D2BA-444A-9390-0A056352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3910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„DRUGAČIJE JE IN”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xmlns="" id="{F40BD42B-67AE-4284-A827-392F7C3957FF}"/>
              </a:ext>
            </a:extLst>
          </p:cNvPr>
          <p:cNvSpPr txBox="1"/>
          <p:nvPr/>
        </p:nvSpPr>
        <p:spPr>
          <a:xfrm>
            <a:off x="964323" y="1402478"/>
            <a:ext cx="10639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u="sng" dirty="0">
                <a:latin typeface="Corbel" panose="020B0503020204020204" pitchFamily="34" charset="0"/>
              </a:rPr>
              <a:t>HAPPY HOLIDAYS ON THE FARM</a:t>
            </a:r>
            <a:r>
              <a:rPr lang="hr-HR" i="1" u="sng" dirty="0">
                <a:latin typeface="Corbel" panose="020B0503020204020204" pitchFamily="34" charset="0"/>
              </a:rPr>
              <a:t> – odmor na farmi</a:t>
            </a:r>
            <a:endParaRPr lang="hr-HR" dirty="0"/>
          </a:p>
        </p:txBody>
      </p:sp>
      <p:cxnSp>
        <p:nvCxnSpPr>
          <p:cNvPr id="11" name="Ravni poveznik 10">
            <a:extLst>
              <a:ext uri="{FF2B5EF4-FFF2-40B4-BE49-F238E27FC236}">
                <a16:creationId xmlns:a16="http://schemas.microsoft.com/office/drawing/2014/main" xmlns="" id="{A80D49FD-C76F-4338-9DB6-1E85FEC9C970}"/>
              </a:ext>
            </a:extLst>
          </p:cNvPr>
          <p:cNvCxnSpPr>
            <a:cxnSpLocks/>
          </p:cNvCxnSpPr>
          <p:nvPr/>
        </p:nvCxnSpPr>
        <p:spPr>
          <a:xfrm>
            <a:off x="838200" y="879565"/>
            <a:ext cx="629412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Slika 12">
            <a:extLst>
              <a:ext uri="{FF2B5EF4-FFF2-40B4-BE49-F238E27FC236}">
                <a16:creationId xmlns:a16="http://schemas.microsoft.com/office/drawing/2014/main" xmlns="" id="{D4A71BB8-902D-4288-9691-EF44DDB66C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11353" y="164063"/>
            <a:ext cx="829278" cy="9735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xmlns="" id="{268EBAB7-E282-4C59-96CA-A0A74DBC62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7206" y="1930037"/>
            <a:ext cx="3810000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xmlns="" id="{4D09F470-7F83-45EB-B7F6-4D22C96ED4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6917" y="3665668"/>
            <a:ext cx="3810000" cy="2841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Slika 19">
            <a:extLst>
              <a:ext uri="{FF2B5EF4-FFF2-40B4-BE49-F238E27FC236}">
                <a16:creationId xmlns:a16="http://schemas.microsoft.com/office/drawing/2014/main" xmlns="" id="{990DC076-F8F2-4544-BA15-C4F78DA546F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09380" y="1930037"/>
            <a:ext cx="3810000" cy="2527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Slika 21">
            <a:extLst>
              <a:ext uri="{FF2B5EF4-FFF2-40B4-BE49-F238E27FC236}">
                <a16:creationId xmlns:a16="http://schemas.microsoft.com/office/drawing/2014/main" xmlns="" id="{A06ED5A0-C34C-4147-A6E3-66F64EAE59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67403" y="3939428"/>
            <a:ext cx="3810000" cy="25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482209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slov 1">
            <a:extLst>
              <a:ext uri="{FF2B5EF4-FFF2-40B4-BE49-F238E27FC236}">
                <a16:creationId xmlns:a16="http://schemas.microsoft.com/office/drawing/2014/main" xmlns="" id="{EA9A3FED-0B50-4CBE-A2D3-380B398D8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0125" y="4301400"/>
            <a:ext cx="4691743" cy="523149"/>
          </a:xfrm>
        </p:spPr>
        <p:txBody>
          <a:bodyPr>
            <a:normAutofit fontScale="90000"/>
          </a:bodyPr>
          <a:lstStyle/>
          <a:p>
            <a:r>
              <a:rPr lang="hr-HR" sz="3200" dirty="0">
                <a:solidFill>
                  <a:srgbClr val="FF0000"/>
                </a:solidFill>
                <a:latin typeface="Corbel" panose="020B0503020204020204" pitchFamily="34" charset="0"/>
              </a:rPr>
              <a:t>ZAHVALJUJEMO NA PAŽNJI!</a:t>
            </a:r>
            <a:endParaRPr lang="hr-HR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cxnSp>
        <p:nvCxnSpPr>
          <p:cNvPr id="6" name="Ravni poveznik 5">
            <a:extLst>
              <a:ext uri="{FF2B5EF4-FFF2-40B4-BE49-F238E27FC236}">
                <a16:creationId xmlns:a16="http://schemas.microsoft.com/office/drawing/2014/main" xmlns="" id="{8C562B00-1115-473E-BDCB-A55C40F59E25}"/>
              </a:ext>
            </a:extLst>
          </p:cNvPr>
          <p:cNvCxnSpPr>
            <a:cxnSpLocks/>
          </p:cNvCxnSpPr>
          <p:nvPr/>
        </p:nvCxnSpPr>
        <p:spPr>
          <a:xfrm>
            <a:off x="2948936" y="5059680"/>
            <a:ext cx="6294120" cy="0"/>
          </a:xfrm>
          <a:prstGeom prst="line">
            <a:avLst/>
          </a:prstGeom>
          <a:ln w="19050">
            <a:prstDash val="lg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Slika 6">
            <a:extLst>
              <a:ext uri="{FF2B5EF4-FFF2-40B4-BE49-F238E27FC236}">
                <a16:creationId xmlns:a16="http://schemas.microsoft.com/office/drawing/2014/main" xmlns="" id="{1C233C6C-A830-47D3-AFC0-39B446B979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9696" y="1371600"/>
            <a:ext cx="1752600" cy="2057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3972711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845</Words>
  <Application>Microsoft Office PowerPoint</Application>
  <PresentationFormat>Prilagođeno</PresentationFormat>
  <Paragraphs>118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20</vt:i4>
      </vt:variant>
    </vt:vector>
  </HeadingPairs>
  <TitlesOfParts>
    <vt:vector size="21" baseType="lpstr">
      <vt:lpstr>Tema sustava Office</vt:lpstr>
      <vt:lpstr>Slajd 1</vt:lpstr>
      <vt:lpstr>UVOD</vt:lpstr>
      <vt:lpstr>CILJEVI STRATEGIJE</vt:lpstr>
      <vt:lpstr>STATISTIČKI PODACI</vt:lpstr>
      <vt:lpstr>ŽAKANJE DANAS</vt:lpstr>
      <vt:lpstr>Slajd 6</vt:lpstr>
      <vt:lpstr>Slajd 7</vt:lpstr>
      <vt:lpstr>ANKETA - ANALIZA STAVOVA DIONIKA</vt:lpstr>
      <vt:lpstr>ANKETA - ANALIZA STAVOVA DIONIKA</vt:lpstr>
      <vt:lpstr>ANKETA - ANALIZA STAVOVA DIONIKA</vt:lpstr>
      <vt:lpstr>ANKETA - ANALIZA STAVOVA DIONIKA</vt:lpstr>
      <vt:lpstr>ANKETA - ANALIZA STAVOVA DIONIKA</vt:lpstr>
      <vt:lpstr>VIZIJA TURIZMA OPĆINE ŽAKANJE</vt:lpstr>
      <vt:lpstr>CILJNE SKUPINE</vt:lpstr>
      <vt:lpstr>PORTFELJ TURISTIČKIH PROIZVODA </vt:lpstr>
      <vt:lpstr>„DRUGAČIJE JE IN”</vt:lpstr>
      <vt:lpstr>„DRUGAČIJE JE IN”</vt:lpstr>
      <vt:lpstr>„DRUGAČIJE JE IN”</vt:lpstr>
      <vt:lpstr>„DRUGAČIJE JE IN”</vt:lpstr>
      <vt:lpstr>ZAHVALJUJEMO NA PAŽNJI!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Marko</dc:creator>
  <cp:lastModifiedBy>dolenec</cp:lastModifiedBy>
  <cp:revision>37</cp:revision>
  <dcterms:created xsi:type="dcterms:W3CDTF">2019-04-13T13:42:28Z</dcterms:created>
  <dcterms:modified xsi:type="dcterms:W3CDTF">2019-05-02T15:01:50Z</dcterms:modified>
</cp:coreProperties>
</file>