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70" r:id="rId13"/>
    <p:sldId id="269" r:id="rId14"/>
    <p:sldId id="271" r:id="rId15"/>
    <p:sldId id="272" r:id="rId16"/>
    <p:sldId id="273" r:id="rId17"/>
    <p:sldId id="280" r:id="rId18"/>
    <p:sldId id="281" r:id="rId19"/>
    <p:sldId id="282" r:id="rId20"/>
    <p:sldId id="27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5ECFFC-5560-4F49-BB76-DFDCB7DFC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EA313A4-EFF9-4DFE-9D7F-6472969A9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325236E-4EFA-486B-82A5-2A24FA5F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29B2D9B-95F2-44FC-A567-75485F14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FD96506-7519-497F-94D1-41953DC2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368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0955BC-0478-432C-83CE-39D8C4EF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E322243-F48C-4B09-9E11-767A62FBA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778E58-A647-4204-86DD-6C6F4DDF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ED79C5C-7600-4042-A039-BBD52970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FCF7E36-1783-4F25-8304-82E7292A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1781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56336003-AE73-4B18-99BA-37DEB358E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CB7055C-0EB8-4D6B-BD9D-24AA826EB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1BB52C0-1069-4151-B20C-009FCF50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C503A43-6317-42BD-87FC-A07488CF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ED56844-34D4-49AD-BB40-914791B3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55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420930-9234-4E3C-B108-5FE7A003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5DB36B8-5232-4876-8603-26D2448DD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46FE8A-6E9D-4405-A497-1FA2A148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1DBDA1F-04A1-4AF7-BC17-49CC2590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76D3F7C-56F6-40D6-B52F-D183A14F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513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1CB87E-00DE-4BE4-975E-174B4A7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EA852A3-F907-490B-99C3-8DBABF25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D2A1E8D-83F6-4EA7-907C-B85814C7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7B513D-8C8F-4731-A41A-4C3BBC38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4AFDDCC-C684-46A3-97C0-7B3E6AED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7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B9FF1F-A9E0-4254-93EE-EF0CAE61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CD9A8B1-BEEA-4DBF-9433-6F24F50F2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CC2CA3C-BCF5-441C-8D91-49BA8F8D7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B30247C-66F6-491D-86EF-D6B97603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275188F-67DD-452E-A5DF-65D1FAD6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2D8A68E-948A-4298-AA94-94688F5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6515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531D2E-4217-4AA1-A1CD-641F29D7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CCBED8D-8B95-4674-B898-360B8C2A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F97B6A9-BCFA-467A-9657-DE22897A0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DA82630-DEBE-40BC-9BEA-4EE3AAECE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630A1771-D0C0-43EE-859C-B29DD48DA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44D4A0F-AD88-4689-9849-0ED52A60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1811E2A-F8F7-4F96-AA34-4C1C959C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4FC946A-5120-47BC-AECA-8A9C68E4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319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7E6EB1-FAAE-4214-825C-D7CBA0BF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BB3F02C-468A-403B-A478-3BD0A9E3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B89A7BE-0CD1-4A1B-A04A-BE960694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26F8C01-B628-43DB-98EC-415E6451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37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B21FDF8-5AF1-4F45-9AEF-31F04C0A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9D00325-E762-4FF2-9C2C-15A9CABD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DD312F0-9EBC-4CE5-BAF5-E344FDF8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65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4C1407-DA4E-4D7A-8EA6-8A4AAF97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089083-3F10-4B49-AC9E-56492A77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9F7CA95-9986-4BE6-9CDA-7F8909677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93E1B39-3D20-44F7-96FA-B9AC1A55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F5F2383-B35D-4224-ACF1-08BA8D1B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8D6001C-8231-4E05-8E28-B4814EC4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052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EB9D2D-6DD6-4A0E-B3D3-B6E35CFC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15C4233-6D49-4C1B-8B38-1E117A86E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562744B-CFC6-4557-949A-BCD335F3D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A2A822D-C997-4F03-94E8-A1320949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29B8EE6-A499-4B00-B277-1F4E3DA5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29BBD8E-7BB6-4353-9228-ACC8E2FF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755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DD8B753-F3CA-4291-95AB-FB9BA047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207F096-9BC4-406B-B8FC-1EBDFFBE5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CD7CE2-9B00-4165-8F18-44BE07688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F580-BA28-47FD-83AA-92596A874172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800B83-303D-4D0D-B663-9EF5558C9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38DDED0-F92C-48AF-894C-E649DBA01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4BDD-A1DA-4DA8-801B-C8799DAA4B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307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39018FA-15D2-420C-A40F-33BA3BEFB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06614"/>
            <a:ext cx="9144000" cy="9612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STRATEGIJA RAZVOJA TURIZMA OPĆINE ŽAKANJE</a:t>
            </a:r>
          </a:p>
          <a:p>
            <a:r>
              <a:rPr lang="hr-HR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2019. – 2024.</a:t>
            </a:r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xmlns="" id="{FA54A630-D8BF-4E56-9627-37B007EA0B4B}"/>
              </a:ext>
            </a:extLst>
          </p:cNvPr>
          <p:cNvCxnSpPr>
            <a:cxnSpLocks/>
          </p:cNvCxnSpPr>
          <p:nvPr/>
        </p:nvCxnSpPr>
        <p:spPr>
          <a:xfrm flipV="1">
            <a:off x="1933301" y="5154952"/>
            <a:ext cx="8325395" cy="26125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3886660-9E76-4061-89A3-71D93B3A9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9698" y="1371600"/>
            <a:ext cx="17526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011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9" y="35559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ANKETA - ANALIZA STAVOVA DIONIKA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793569" y="1276961"/>
            <a:ext cx="106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>
                <a:latin typeface="Corbel" panose="020B0503020204020204" pitchFamily="34" charset="0"/>
              </a:rPr>
              <a:t>Usluge koje se nude u turizmu ili su vezane za turizam na području Općine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BA3F32D8-7672-42DE-B4CA-74E317C84319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F95662C-9DF3-4F73-97B7-46806AF35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xmlns="" id="{65C9FB30-DB1A-4339-A968-A7AC54BC02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2803" y="2358526"/>
            <a:ext cx="6517323" cy="26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75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9" y="35559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ANKETA - ANALIZA STAVOVA DIONIKA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793569" y="1276961"/>
            <a:ext cx="106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>
                <a:latin typeface="Corbel" panose="020B0503020204020204" pitchFamily="34" charset="0"/>
              </a:rPr>
              <a:t>Odgovor ispitanika na pitanje što je potrebno za ostvarivanje njihovih planova u turizmu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BA3F32D8-7672-42DE-B4CA-74E317C84319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F95662C-9DF3-4F73-97B7-46806AF35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xmlns="" id="{C00F4B6A-6879-4F58-AD8D-444998D176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39" y="1992867"/>
            <a:ext cx="5245826" cy="268877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E9548FF-6FCD-4C43-B1E4-39C4F2CF2ED2}"/>
              </a:ext>
            </a:extLst>
          </p:cNvPr>
          <p:cNvSpPr txBox="1"/>
          <p:nvPr/>
        </p:nvSpPr>
        <p:spPr>
          <a:xfrm>
            <a:off x="838200" y="5233851"/>
            <a:ext cx="10702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Da bi ostvarili svoje planove vezane za ulaganje u turističkih sadržaj ispitanici najviše trebaju novac (50%) i opremu (15.4%)  za što najviše očekuju potporu od EU fonda, a zatim  od Općine.  </a:t>
            </a:r>
          </a:p>
          <a:p>
            <a:pPr algn="just"/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Polovica ispitanika bi željeli neku vrstu subvencije dok bi ostala polovica htjeli pomoć u pisanju projekata.</a:t>
            </a:r>
          </a:p>
        </p:txBody>
      </p:sp>
    </p:spTree>
    <p:extLst>
      <p:ext uri="{BB962C8B-B14F-4D97-AF65-F5344CB8AC3E}">
        <p14:creationId xmlns:p14="http://schemas.microsoft.com/office/powerpoint/2010/main" xmlns="" val="421503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9" y="365124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ANKETA - ANALIZA STAVOVA DIONIKA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793569" y="2317542"/>
            <a:ext cx="106048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latin typeface="Corbel" panose="020B0503020204020204" pitchFamily="34" charset="0"/>
              </a:rPr>
              <a:t>Nabrojite pozitivne stvari po kojima bi gost trebao prepoznati destinaciju?</a:t>
            </a:r>
          </a:p>
          <a:p>
            <a:endParaRPr lang="pl-PL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latin typeface="Corbel" panose="020B0503020204020204" pitchFamily="34" charset="0"/>
              </a:rPr>
              <a:t>Nabrojite negativne stvari koje bi u budućnosti trebalo riješiti?</a:t>
            </a:r>
          </a:p>
          <a:p>
            <a:endParaRPr lang="pl-PL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latin typeface="Corbel" panose="020B0503020204020204" pitchFamily="34" charset="0"/>
              </a:rPr>
              <a:t>Na koji način bi TZ i lokalna uprava trebali djelovati u svrhu unaprijeđenja turizma?</a:t>
            </a:r>
          </a:p>
          <a:p>
            <a:endParaRPr lang="pl-PL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latin typeface="Corbel" panose="020B0503020204020204" pitchFamily="34" charset="0"/>
              </a:rPr>
              <a:t>Smatrate li da stanovništvo dovoljno prepoznaje i koristi turitičke potencijale Općine? (udruživanje, svjest o okruženju, ekologija, uređenje okoliša...)</a:t>
            </a:r>
          </a:p>
          <a:p>
            <a:endParaRPr lang="pl-PL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latin typeface="Corbel" panose="020B0503020204020204" pitchFamily="34" charset="0"/>
              </a:rPr>
              <a:t>Kakav bi turizam općine Žakanje trebao biti?</a:t>
            </a:r>
          </a:p>
          <a:p>
            <a:endParaRPr lang="pl-PL" u="sng" dirty="0"/>
          </a:p>
          <a:p>
            <a:endParaRPr lang="hr-HR" u="sng" dirty="0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xmlns="" id="{D4EDBD77-C982-46A3-B788-4819B76E69C4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98CB9AE-C2FC-486D-A0E2-DF175367F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094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VIZIJA TURIZMA OPĆINE ŽAKANJE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793569" y="1782717"/>
            <a:ext cx="1060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latin typeface="Corbel" panose="020B0503020204020204" pitchFamily="34" charset="0"/>
              </a:rPr>
              <a:t>KAKO VIDITE POZICIJU OPĆINE ŽAKANJE NA TURITIČKOM TRŽIŠTU 2024. GODINE, IMAJUĆI U VIDU UBRZAN TURISTIČKI RAZVOJ?</a:t>
            </a:r>
          </a:p>
          <a:p>
            <a:endParaRPr lang="hr-HR" u="sng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21D21D2-61A1-48D3-984A-FCADF5310E84}"/>
              </a:ext>
            </a:extLst>
          </p:cNvPr>
          <p:cNvSpPr txBox="1"/>
          <p:nvPr/>
        </p:nvSpPr>
        <p:spPr>
          <a:xfrm>
            <a:off x="907831" y="4044232"/>
            <a:ext cx="1037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u="sng" dirty="0">
                <a:solidFill>
                  <a:srgbClr val="FF0000"/>
                </a:solidFill>
                <a:latin typeface="Corbel" panose="020B0503020204020204" pitchFamily="34" charset="0"/>
              </a:rPr>
              <a:t>STRATEGIJA:</a:t>
            </a:r>
            <a:r>
              <a:rPr lang="hr-HR" sz="2000" dirty="0">
                <a:latin typeface="Corbel" panose="020B0503020204020204" pitchFamily="34" charset="0"/>
              </a:rPr>
              <a:t> </a:t>
            </a: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Općina </a:t>
            </a:r>
            <a:r>
              <a:rPr lang="hr-HR" sz="2000" i="1" dirty="0" err="1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Žakanje</a:t>
            </a: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 je destinacija sa prepoznatim identitetom, autentičnim ambijentom sa vrijednom tradicionalnom arhitekturom, uzbudljivih i raznovrsnih ekološki orijentiranih  sadržaja i doživljaja. Prirodna i netaknuta baština, miran i siguran odmor te vrhunska tradicionalna  eno-gastronomija temeljena na domaćim proizvodima pozivnica su gostima da uživaju u destinaciji. </a:t>
            </a:r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xmlns="" id="{EC6541A5-29F6-4445-B10E-0A642DA640A8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BDFA363-1DF8-4C56-9E19-69803C96D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2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CILJNE SKUPINE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1460825" y="1686923"/>
            <a:ext cx="4348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Corbel" panose="020B0503020204020204" pitchFamily="34" charset="0"/>
              </a:rPr>
              <a:t>Ciljne demografske skupine:</a:t>
            </a:r>
          </a:p>
          <a:p>
            <a:endParaRPr lang="hr-HR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obitelj koja voli sport i uživanje u prirodi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Corbel" panose="020B0503020204020204" pitchFamily="34" charset="0"/>
              </a:rPr>
              <a:t>mladi</a:t>
            </a:r>
            <a:r>
              <a:rPr lang="it-IT" dirty="0">
                <a:latin typeface="Corbel" panose="020B0503020204020204" pitchFamily="34" charset="0"/>
              </a:rPr>
              <a:t> </a:t>
            </a:r>
            <a:r>
              <a:rPr lang="it-IT" dirty="0" err="1">
                <a:latin typeface="Corbel" panose="020B0503020204020204" pitchFamily="34" charset="0"/>
              </a:rPr>
              <a:t>parovi</a:t>
            </a:r>
            <a:r>
              <a:rPr lang="it-IT" dirty="0">
                <a:latin typeface="Corbel" panose="020B0503020204020204" pitchFamily="34" charset="0"/>
              </a:rPr>
              <a:t>/</a:t>
            </a:r>
            <a:r>
              <a:rPr lang="it-IT" dirty="0" err="1">
                <a:latin typeface="Corbel" panose="020B0503020204020204" pitchFamily="34" charset="0"/>
              </a:rPr>
              <a:t>prijatelji</a:t>
            </a:r>
            <a:r>
              <a:rPr lang="hr-HR" dirty="0">
                <a:latin typeface="Corbel" panose="020B0503020204020204" pitchFamily="34" charset="0"/>
              </a:rPr>
              <a:t> </a:t>
            </a:r>
            <a:r>
              <a:rPr lang="it-IT" dirty="0">
                <a:latin typeface="Corbel" panose="020B0503020204020204" pitchFamily="34" charset="0"/>
              </a:rPr>
              <a:t>(25.-35. </a:t>
            </a:r>
            <a:r>
              <a:rPr lang="it-IT" dirty="0" err="1">
                <a:latin typeface="Corbel" panose="020B0503020204020204" pitchFamily="34" charset="0"/>
              </a:rPr>
              <a:t>god</a:t>
            </a:r>
            <a:r>
              <a:rPr lang="it-IT" dirty="0">
                <a:latin typeface="Corbel" panose="020B0503020204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mladi (18-24 god.)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zrela dob (50-65 god.)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treća dob (65+)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E0379A2-D1D4-48DA-804E-3003506EDC2D}"/>
              </a:ext>
            </a:extLst>
          </p:cNvPr>
          <p:cNvSpPr txBox="1"/>
          <p:nvPr/>
        </p:nvSpPr>
        <p:spPr>
          <a:xfrm>
            <a:off x="6269383" y="4091041"/>
            <a:ext cx="4487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Corbel" panose="020B0503020204020204" pitchFamily="34" charset="0"/>
              </a:rPr>
              <a:t>Ciljni interesni segmenti:</a:t>
            </a:r>
          </a:p>
          <a:p>
            <a:endParaRPr lang="hr-HR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„meki avanturisti“ (biciklisti, aktivni šetači, rafting/kajak) i sportaši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ekoturisti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kulturnjaci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lovci i ribolovci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latin typeface="Corbel" panose="020B0503020204020204" pitchFamily="34" charset="0"/>
              </a:rPr>
              <a:t>tranziteri</a:t>
            </a:r>
            <a:endParaRPr lang="hr-HR" dirty="0">
              <a:latin typeface="Corbel" panose="020B0503020204020204" pitchFamily="34" charset="0"/>
            </a:endParaRPr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xmlns="" id="{7DF076BA-3213-4FA0-9D4B-17083DCA43AE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6167F8D-B548-4A91-9B7B-BF5072292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Slika 11" descr="Image result for YOUNG PAIRS ON VACATION PHOTO">
            <a:extLst>
              <a:ext uri="{FF2B5EF4-FFF2-40B4-BE49-F238E27FC236}">
                <a16:creationId xmlns:a16="http://schemas.microsoft.com/office/drawing/2014/main" xmlns="" id="{F343149C-C633-45A5-BE4B-55CFB07595C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383" y="1686923"/>
            <a:ext cx="33797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 descr="Image result for fotografija rafting">
            <a:extLst>
              <a:ext uri="{FF2B5EF4-FFF2-40B4-BE49-F238E27FC236}">
                <a16:creationId xmlns:a16="http://schemas.microsoft.com/office/drawing/2014/main" xmlns="" id="{95D3DB1E-60DF-4E7B-BFE8-260B307AEB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453" y="3814354"/>
            <a:ext cx="3590146" cy="267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302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PORTFELJ TURISTIČKIH PROIZVODA 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838200" y="1761255"/>
            <a:ext cx="954278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Corbel" panose="020B0503020204020204" pitchFamily="34" charset="0"/>
              </a:rPr>
              <a:t>CIKLOTURIZAM–TREKKING, NORDIJSKO HODANJE</a:t>
            </a:r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KONJIČKI TURIZAM –JAHANJE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ADRENALINSKI </a:t>
            </a:r>
            <a:r>
              <a:rPr lang="hr-HR" dirty="0" smtClean="0">
                <a:latin typeface="Corbel" panose="020B0503020204020204" pitchFamily="34" charset="0"/>
              </a:rPr>
              <a:t> I SPORTOVI</a:t>
            </a:r>
            <a:r>
              <a:rPr lang="hr-HR" dirty="0">
                <a:latin typeface="Corbel" panose="020B0503020204020204" pitchFamily="34" charset="0"/>
              </a:rPr>
              <a:t>: KAJAKING, KANUING, PAINTBALL, STRELIČARSTVO, PARAGLAJDING, BALONARSTVO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orbel" panose="020B0503020204020204" pitchFamily="34" charset="0"/>
              </a:rPr>
              <a:t>LOV I RIBOLOV / FOTO SAFARIJ, PROMATRANJE PTICA I DIVLJIH ŽIVOTINJA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Corbel" panose="020B0503020204020204" pitchFamily="34" charset="0"/>
              </a:rPr>
              <a:t>RURALNI </a:t>
            </a:r>
            <a:r>
              <a:rPr lang="hr-HR" dirty="0">
                <a:latin typeface="Corbel" panose="020B0503020204020204" pitchFamily="34" charset="0"/>
              </a:rPr>
              <a:t>TURIZAM / EKO TURIZAM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GASTROTURIZAM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KULTURNI TURIZAM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orbel" panose="020B0503020204020204" pitchFamily="34" charset="0"/>
              </a:rPr>
              <a:t>POSEBNI PROIZVODI: IZLETI I TRANZIT</a:t>
            </a:r>
            <a:endParaRPr lang="hr-HR" dirty="0">
              <a:latin typeface="Corbel" panose="020B0503020204020204" pitchFamily="34" charset="0"/>
            </a:endParaRPr>
          </a:p>
          <a:p>
            <a:endParaRPr lang="hr-HR" dirty="0"/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xmlns="" id="{080E47BC-5AEA-4220-9FB3-559F9CC2AF34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39CC192-7E0A-4468-A1CD-E7B446072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193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„DRUGAČIJE JE IN”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964323" y="1402478"/>
            <a:ext cx="1063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u="sng" dirty="0">
                <a:latin typeface="Corbel" panose="020B0503020204020204" pitchFamily="34" charset="0"/>
              </a:rPr>
              <a:t>PAINTED VILLAGE OF ČIČMANY</a:t>
            </a:r>
            <a:endParaRPr lang="hr-HR" dirty="0"/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A80D49FD-C76F-4338-9DB6-1E85FEC9C970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4A71BB8-902D-4288-9691-EF44DDB66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145598-9B94-403F-9A9C-6B0ECE68B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198" y="1935480"/>
            <a:ext cx="4297680" cy="286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BCB262E3-EFEA-47FE-B443-502746D0D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529" y="3912228"/>
            <a:ext cx="4297667" cy="286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9D2FC430-C82A-4611-9929-412CB5B29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494" y="1282391"/>
            <a:ext cx="4297667" cy="286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1565BCF2-34E9-4BEA-87B1-4626FE8CB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598" y="3653635"/>
            <a:ext cx="3820254" cy="253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240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„DRUGAČIJE JE IN”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964323" y="1402478"/>
            <a:ext cx="1063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u="sng" dirty="0">
                <a:latin typeface="Corbel" panose="020B0503020204020204" pitchFamily="34" charset="0"/>
              </a:rPr>
              <a:t>HOUSE RADUHA – SLOVENIJA – primjer uređenja ruralne kuće za odmor </a:t>
            </a:r>
            <a:endParaRPr lang="hr-HR" dirty="0"/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A80D49FD-C76F-4338-9DB6-1E85FEC9C970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4A71BB8-902D-4288-9691-EF44DDB66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0DF2C8D-9B2D-4133-8D99-D58931A2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323" y="1848395"/>
            <a:ext cx="4718224" cy="316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F4713FE-1134-4465-89C7-C6D6F069B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819" y="4315040"/>
            <a:ext cx="3250501" cy="217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F7A4902-B425-4B2C-917D-11B8E8FED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582" y="3102432"/>
            <a:ext cx="2041700" cy="316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542AE6A-850C-4D85-8A14-71AA7C6A4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5123" y="878288"/>
            <a:ext cx="2041704" cy="316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5D6392C6-F7A3-4858-8C2B-B67224024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0507" y="3429057"/>
            <a:ext cx="2041691" cy="316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144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„DRUGAČIJE JE IN”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964323" y="1402478"/>
            <a:ext cx="1063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Corbel" panose="020B0503020204020204" pitchFamily="34" charset="0"/>
              </a:rPr>
              <a:t>NIEDERHORN</a:t>
            </a:r>
            <a:r>
              <a:rPr lang="hr-HR" i="1" u="sng" dirty="0">
                <a:latin typeface="Corbel" panose="020B0503020204020204" pitchFamily="34" charset="0"/>
              </a:rPr>
              <a:t>– promatranje divljih životinja</a:t>
            </a:r>
            <a:endParaRPr lang="hr-HR" dirty="0"/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A80D49FD-C76F-4338-9DB6-1E85FEC9C970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4A71BB8-902D-4288-9691-EF44DDB66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E2743E28-C507-4BF2-B3FF-D5F71F43A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825" y="1852858"/>
            <a:ext cx="3659370" cy="244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019D1AA3-A1DD-4D66-9645-277E5B140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966210"/>
            <a:ext cx="3659371" cy="244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FF895AC4-E6C4-4AD7-9AEC-66FE5B581E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634" y="1394006"/>
            <a:ext cx="3659372" cy="244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DEC1C4A5-3806-4C16-9970-15E4590A6C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261" y="4050660"/>
            <a:ext cx="3659371" cy="244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DCB1E66E-79A5-4F0A-9308-6E82415D1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339" y="2941980"/>
            <a:ext cx="3502746" cy="233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047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„DRUGAČIJE JE IN”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964323" y="1402478"/>
            <a:ext cx="1063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Corbel" panose="020B0503020204020204" pitchFamily="34" charset="0"/>
              </a:rPr>
              <a:t>HAPPY HOLIDAYS ON THE FARM</a:t>
            </a:r>
            <a:r>
              <a:rPr lang="hr-HR" i="1" u="sng" dirty="0">
                <a:latin typeface="Corbel" panose="020B0503020204020204" pitchFamily="34" charset="0"/>
              </a:rPr>
              <a:t> – odmor na farmi</a:t>
            </a:r>
            <a:endParaRPr lang="hr-HR" dirty="0"/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A80D49FD-C76F-4338-9DB6-1E85FEC9C970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4A71BB8-902D-4288-9691-EF44DDB66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68EBAB7-E282-4C59-96CA-A0A74DBC6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206" y="1930037"/>
            <a:ext cx="3810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4D09F470-7F83-45EB-B7F6-4D22C96ED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917" y="3665668"/>
            <a:ext cx="3810000" cy="284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990DC076-F8F2-4544-BA15-C4F78DA546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380" y="1930037"/>
            <a:ext cx="3810000" cy="252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A06ED5A0-C34C-4147-A6E3-66F64EAE5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7403" y="3939428"/>
            <a:ext cx="381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22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473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UVOD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935769" y="1137563"/>
            <a:ext cx="106048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Strategija razvoja turizma općine </a:t>
            </a:r>
            <a:r>
              <a:rPr lang="hr-HR" dirty="0" err="1">
                <a:latin typeface="Corbel" panose="020B0503020204020204" pitchFamily="34" charset="0"/>
              </a:rPr>
              <a:t>Žakanje</a:t>
            </a:r>
            <a:r>
              <a:rPr lang="hr-HR" dirty="0">
                <a:latin typeface="Corbel" panose="020B0503020204020204" pitchFamily="34" charset="0"/>
              </a:rPr>
              <a:t> predstavlja okvir za razvoj turizma općine te ima zadatak postaviti načela, viziju, ciljeve i koncepciju upravljanja turizmom, koji se temelji na održivom razvoju, ekonomskoj stabilnosti i  povećanju blagostanja stanovnika općine.</a:t>
            </a:r>
          </a:p>
          <a:p>
            <a:pPr algn="just"/>
            <a:endParaRPr lang="hr-HR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osnova za donošenje operativnih turističkih odluka, upravljanje destinacijom, usmjeravanje  investicija te „putokaz“  lokalnom stanovništvu za poduzetničke pothvate u funkciji turizma.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Strategija je strukturirana tako da obuhvati tri osnovne tematske cjeline: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hr-HR" b="1" dirty="0">
                <a:latin typeface="Corbel" panose="020B0503020204020204" pitchFamily="34" charset="0"/>
              </a:rPr>
              <a:t>Analiza stanja </a:t>
            </a:r>
            <a:r>
              <a:rPr lang="hr-HR" dirty="0">
                <a:latin typeface="Corbel" panose="020B0503020204020204" pitchFamily="34" charset="0"/>
              </a:rPr>
              <a:t>- odgovara na pitanje 'gdje smo' te sagledava postojeću resursno atrakcijsku osnovu i značajke turizma. Kroz SWOT analizu utvrđuje poziciju destinacije u odnosu na relevantno okruženje i tržišne trendove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hr-HR" b="1" dirty="0">
                <a:latin typeface="Corbel" panose="020B0503020204020204" pitchFamily="34" charset="0"/>
              </a:rPr>
              <a:t>Strategija turističkog razvoja i analiza razvojnih mogućnosti </a:t>
            </a:r>
            <a:r>
              <a:rPr lang="hr-HR" dirty="0">
                <a:latin typeface="Corbel" panose="020B0503020204020204" pitchFamily="34" charset="0"/>
              </a:rPr>
              <a:t>- odgovara na pitanje „kamo idemo“, postavlja jasnu viziju destinacije, ciljeve i koncepciju razvoja turizma, modele rasta turizma, kao i strateške ciljeve razvoja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hr-HR" b="1" dirty="0">
                <a:latin typeface="Corbel" panose="020B0503020204020204" pitchFamily="34" charset="0"/>
              </a:rPr>
              <a:t>Akcijski plan implementacijskih mogućnosti - </a:t>
            </a:r>
            <a:r>
              <a:rPr lang="hr-HR" dirty="0">
                <a:latin typeface="Corbel" panose="020B0503020204020204" pitchFamily="34" charset="0"/>
              </a:rPr>
              <a:t>odgovara na pitanje „kako do cilja“ i modele provedbe strategije</a:t>
            </a:r>
            <a:endParaRPr lang="hr-HR" dirty="0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xmlns="" id="{A2CE95B9-7A24-4294-AF30-F324FE61CB77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540000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83C83D3-EC4D-42D0-B80F-470F85490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8931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xmlns="" id="{EA9A3FED-0B50-4CBE-A2D3-380B398D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125" y="4301400"/>
            <a:ext cx="469174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ZAHVALJUJEMO NA PAŽNJI!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xmlns="" id="{8C562B00-1115-473E-BDCB-A55C40F59E25}"/>
              </a:ext>
            </a:extLst>
          </p:cNvPr>
          <p:cNvCxnSpPr>
            <a:cxnSpLocks/>
          </p:cNvCxnSpPr>
          <p:nvPr/>
        </p:nvCxnSpPr>
        <p:spPr>
          <a:xfrm>
            <a:off x="2948936" y="5059680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C233C6C-A830-47D3-AFC0-39B446B97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9696" y="1371600"/>
            <a:ext cx="17526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727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CILJEVI STRATEGIJE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BE08F31-F697-4D02-9A4F-E19E53F40AE2}"/>
              </a:ext>
            </a:extLst>
          </p:cNvPr>
          <p:cNvSpPr txBox="1"/>
          <p:nvPr/>
        </p:nvSpPr>
        <p:spPr>
          <a:xfrm>
            <a:off x="838200" y="1715587"/>
            <a:ext cx="10935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definiranje razvojne vizije turizma Općine,</a:t>
            </a:r>
          </a:p>
          <a:p>
            <a:r>
              <a:rPr lang="hr-HR" dirty="0">
                <a:latin typeface="Corbel" panose="020B05030202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stvaranje pretpostavki za uspješno, dugoročno održivo, tržišno pozicioniranje destinacije,</a:t>
            </a:r>
          </a:p>
          <a:p>
            <a:r>
              <a:rPr lang="hr-HR" dirty="0">
                <a:latin typeface="Corbel" panose="020B05030202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razvijanje turističkih proizvoda i sadržaja te definiranje  njihovih </a:t>
            </a:r>
            <a:r>
              <a:rPr lang="hr-HR" dirty="0" smtClean="0">
                <a:latin typeface="Corbel" panose="020B0503020204020204" pitchFamily="34" charset="0"/>
              </a:rPr>
              <a:t>nositelja, </a:t>
            </a:r>
            <a:endParaRPr lang="hr-HR" dirty="0">
              <a:latin typeface="Corbel" panose="020B0503020204020204" pitchFamily="34" charset="0"/>
            </a:endParaRP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implementacija proizvoda,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definiranje osnovnih promocijskih aktivnosti,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prepoznavanje razvojnih projekata/programa u domeni privatnog i javnog sektora, 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usmjeravanje aktivnosti korištenja sredstava EU fondova/programa.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Corbel" panose="020B0503020204020204" pitchFamily="34" charset="0"/>
            </a:endParaRPr>
          </a:p>
        </p:txBody>
      </p: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xmlns="" id="{CFD43B8F-648A-4BED-98A8-BDE472EC03E6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540000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755D925-835F-48F6-AA6D-2377C3A0F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514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STATISTIČKI PODACI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BE08F31-F697-4D02-9A4F-E19E53F40AE2}"/>
              </a:ext>
            </a:extLst>
          </p:cNvPr>
          <p:cNvSpPr txBox="1"/>
          <p:nvPr/>
        </p:nvSpPr>
        <p:spPr>
          <a:xfrm>
            <a:off x="744784" y="1338625"/>
            <a:ext cx="10702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rbel" panose="020B0503020204020204" pitchFamily="34" charset="0"/>
              </a:rPr>
              <a:t>Ostvareni dolasci i noćenja turista na području Općine u posljednje tri godine: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i="1" dirty="0">
                <a:latin typeface="Corbel" panose="020B0503020204020204" pitchFamily="34" charset="0"/>
              </a:rPr>
              <a:t>2016. godina: 77 dolazaka  i 103 noćenja</a:t>
            </a:r>
          </a:p>
          <a:p>
            <a:endParaRPr lang="hr-HR" b="1" i="1" dirty="0">
              <a:latin typeface="Corbel" panose="020B0503020204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r-HR" b="1" i="1" dirty="0">
                <a:latin typeface="Corbel" panose="020B0503020204020204" pitchFamily="34" charset="0"/>
              </a:rPr>
              <a:t>2017. godina: 87 dolazaka i 135 noćenja</a:t>
            </a:r>
          </a:p>
          <a:p>
            <a:endParaRPr lang="hr-HR" b="1" i="1" dirty="0">
              <a:latin typeface="Corbel" panose="020B0503020204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hr-HR" b="1" i="1" dirty="0">
                <a:latin typeface="Corbel" panose="020B0503020204020204" pitchFamily="34" charset="0"/>
              </a:rPr>
              <a:t>2018. godina: 83 dolazaka i 135 noćenja.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2450D6C0-4658-4F7F-80DB-0080AF49C5D5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540000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7E3904A-BB0F-47B5-84BA-65EC4549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E1D269B-AB06-4F1C-977D-861930ED4E15}"/>
              </a:ext>
            </a:extLst>
          </p:cNvPr>
          <p:cNvSpPr txBox="1"/>
          <p:nvPr/>
        </p:nvSpPr>
        <p:spPr>
          <a:xfrm>
            <a:off x="744784" y="4574718"/>
            <a:ext cx="608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sve tri godine najviše noćenja ostvarili su gosti iz </a:t>
            </a:r>
            <a:r>
              <a:rPr lang="hr-HR" b="1" i="1" u="sng" dirty="0"/>
              <a:t>Njemačke, Italije i Hrvatske</a:t>
            </a:r>
            <a:r>
              <a:rPr lang="hr-HR" dirty="0"/>
              <a:t>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ECB0C9D-D7B5-463E-9913-18164A97B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3326" y="2835728"/>
            <a:ext cx="4637305" cy="34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ŽAKANJE DANAS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xmlns="" id="{77441B43-E7A9-4C32-8FA0-6FE0FF73B2F5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540000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0D8B49FE-A58D-4FA6-A2DC-0BAC98EAF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3713582-5865-43C6-9B27-8A0D51F94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37563"/>
            <a:ext cx="3952200" cy="296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D8C4940-7EC5-4402-B2D0-EC61E4B52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300" y="3628209"/>
            <a:ext cx="3952200" cy="296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38D7B04-E0B5-441C-A340-259E6E96C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463" y="1654765"/>
            <a:ext cx="4081446" cy="296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96519C76-3360-479A-B306-7B2C01F7E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617" y="3628223"/>
            <a:ext cx="3952181" cy="296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78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456E816-D258-43B9-9240-764ED769D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EE5ED24-B413-453C-89E4-996C3A8CE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26423" y="304799"/>
            <a:ext cx="4454036" cy="250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81EB4D7-161C-4997-AA9C-D90A428C58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9" r="16376"/>
          <a:stretch/>
        </p:blipFill>
        <p:spPr>
          <a:xfrm rot="5400000">
            <a:off x="147009" y="2663534"/>
            <a:ext cx="3993699" cy="336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AECC13A-309F-418A-BFF1-615B9805C4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48" t="1510" r="26328" b="-1510"/>
          <a:stretch/>
        </p:blipFill>
        <p:spPr>
          <a:xfrm rot="5400000">
            <a:off x="4380980" y="666683"/>
            <a:ext cx="3430040" cy="336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EDC6FBD-B3C4-4158-9CE6-478270005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34897" y="3314704"/>
            <a:ext cx="4101743" cy="2307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0930FA02-D4F6-4BE4-B691-40AAA5E89D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51066" y="2206806"/>
            <a:ext cx="4345577" cy="244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40AACB43-0EDB-4815-9CB7-91066C5462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72" r="14793"/>
          <a:stretch/>
        </p:blipFill>
        <p:spPr>
          <a:xfrm rot="5400000">
            <a:off x="3670446" y="3542620"/>
            <a:ext cx="2459358" cy="267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4013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6F8E0F8-477C-4C18-A7D9-47D918C70B06}"/>
              </a:ext>
            </a:extLst>
          </p:cNvPr>
          <p:cNvSpPr txBox="1"/>
          <p:nvPr/>
        </p:nvSpPr>
        <p:spPr>
          <a:xfrm>
            <a:off x="838200" y="315445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rbel" panose="020B0503020204020204" pitchFamily="34" charset="0"/>
              </a:rPr>
              <a:t>RAZINA TURISTIČKE OPREMLJENOSTI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99D6EB7A-350B-45C0-825D-B837077B864F}"/>
              </a:ext>
            </a:extLst>
          </p:cNvPr>
          <p:cNvSpPr txBox="1"/>
          <p:nvPr/>
        </p:nvSpPr>
        <p:spPr>
          <a:xfrm>
            <a:off x="834571" y="1351353"/>
            <a:ext cx="33843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PRIRODNA BAŠTINA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KULTURNA BAŠTINA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ARHEOLOŠKA BAŠTINA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KULTURA ŽIVOTA I RADA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POVIJESNE LIČNOSTI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MANIFESTACIJE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CESTE, RUTE, STAZE I ŠETNICE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SPORTSKI OBJEKTI</a:t>
            </a:r>
          </a:p>
          <a:p>
            <a:endParaRPr lang="hr-HR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ZDRAVSTVENO TURISTIČKI SADRŽAJI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C156EA1-BD65-4035-9C4C-F29A2BF76956}"/>
              </a:ext>
            </a:extLst>
          </p:cNvPr>
          <p:cNvSpPr txBox="1"/>
          <p:nvPr/>
        </p:nvSpPr>
        <p:spPr>
          <a:xfrm>
            <a:off x="6160072" y="1088593"/>
            <a:ext cx="22797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i="1" dirty="0">
                <a:latin typeface="Corbel" panose="020B0503020204020204" pitchFamily="34" charset="0"/>
              </a:rPr>
              <a:t>KAKO OCJENJUJETE?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1E91AA9-22DB-45EC-BAF3-1C379B58E717}"/>
              </a:ext>
            </a:extLst>
          </p:cNvPr>
          <p:cNvSpPr txBox="1"/>
          <p:nvPr/>
        </p:nvSpPr>
        <p:spPr>
          <a:xfrm>
            <a:off x="4360141" y="5104724"/>
            <a:ext cx="138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rgbClr val="FF0000"/>
                </a:solidFill>
                <a:latin typeface="Corbel" panose="020B0503020204020204" pitchFamily="34" charset="0"/>
              </a:rPr>
              <a:t>NISKA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C30128A-F478-4924-8AE5-32150DA9198B}"/>
              </a:ext>
            </a:extLst>
          </p:cNvPr>
          <p:cNvSpPr txBox="1"/>
          <p:nvPr/>
        </p:nvSpPr>
        <p:spPr>
          <a:xfrm>
            <a:off x="6479630" y="3136612"/>
            <a:ext cx="196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SREDNJA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98F260E-7DB1-4ACC-BA21-1CA1AF4BB377}"/>
              </a:ext>
            </a:extLst>
          </p:cNvPr>
          <p:cNvSpPr txBox="1"/>
          <p:nvPr/>
        </p:nvSpPr>
        <p:spPr>
          <a:xfrm>
            <a:off x="9165020" y="1794550"/>
            <a:ext cx="196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VISOKA</a:t>
            </a:r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xmlns="" id="{DFC37842-48E7-4936-8D67-D39DC5495350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540000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8C98E5C-0F4A-4E61-A35C-313963D4C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412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9" y="365124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ANKETA - ANALIZA STAVOVA DIONIKA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793569" y="1276961"/>
            <a:ext cx="1060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Cilj: utvrditi stupanj zadovoljstva navedenih dionika elementima turističke ponude općine koji su temelj razvoja turizma kao i  utvrditi njihove stavove o budućem razvoju turističkih proizvoda na ovom području.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0481870-CD31-4D05-813E-27313D94F4D7}"/>
              </a:ext>
            </a:extLst>
          </p:cNvPr>
          <p:cNvSpPr txBox="1"/>
          <p:nvPr/>
        </p:nvSpPr>
        <p:spPr>
          <a:xfrm>
            <a:off x="649840" y="2278434"/>
            <a:ext cx="302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b="1" dirty="0">
                <a:latin typeface="Corbel" panose="020B0503020204020204" pitchFamily="34" charset="0"/>
              </a:rPr>
              <a:t>Spol i dob ispitanika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4EB7142-A73D-437B-A595-733415912BAE}"/>
              </a:ext>
            </a:extLst>
          </p:cNvPr>
          <p:cNvSpPr txBox="1"/>
          <p:nvPr/>
        </p:nvSpPr>
        <p:spPr>
          <a:xfrm>
            <a:off x="6227380" y="2278434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b="1" dirty="0">
                <a:latin typeface="Corbel" panose="020B0503020204020204" pitchFamily="34" charset="0"/>
              </a:rPr>
              <a:t>Obrazovanje ispitanika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982B5C1-F59C-4B12-83D8-0B73E749053F}"/>
              </a:ext>
            </a:extLst>
          </p:cNvPr>
          <p:cNvSpPr txBox="1"/>
          <p:nvPr/>
        </p:nvSpPr>
        <p:spPr>
          <a:xfrm>
            <a:off x="838200" y="5292547"/>
            <a:ext cx="1056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Sukladno podacima istraživanja, u anketi je sudjelovao veći broj ispitanika muškog spola, najvećeg udjela u dobi od 30 – 40 godina.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U obrazovnoj strukturi najviše ispitanika ima fakultet (33.3%), zatim višu školu (25.9%), srednju školu (22.2%), magisterij (14,8%) i doktorat (3.8%). 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xmlns="" id="{828CFF2C-0702-40D1-B54D-E332283359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48" y="2839086"/>
            <a:ext cx="5172710" cy="2314575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73C21E50-6D94-4A3A-8373-96C1F5BE31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3755" y="2805748"/>
            <a:ext cx="4467225" cy="2381250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xmlns="" id="{826F983F-9788-4001-8E42-D6C2D317C848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4FC123A-4B04-47BC-B865-957CB0DDD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171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505E33-D2BA-444A-9390-0A056352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08"/>
            <a:ext cx="10239103" cy="523149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rbel" panose="020B0503020204020204" pitchFamily="34" charset="0"/>
              </a:rPr>
              <a:t>ANKETA - ANALIZA STAVOVA DIONIKA</a:t>
            </a:r>
            <a:endParaRPr lang="hr-HR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0BD42B-67AE-4284-A827-392F7C3957FF}"/>
              </a:ext>
            </a:extLst>
          </p:cNvPr>
          <p:cNvSpPr txBox="1"/>
          <p:nvPr/>
        </p:nvSpPr>
        <p:spPr>
          <a:xfrm>
            <a:off x="793569" y="1276961"/>
            <a:ext cx="106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>
                <a:latin typeface="Corbel" panose="020B0503020204020204" pitchFamily="34" charset="0"/>
              </a:rPr>
              <a:t>Odgovor ispitanika na pitanje je li potencijal njihove ponude bio iskorišten u  turističkoj ponudi </a:t>
            </a:r>
            <a:r>
              <a:rPr lang="hr-HR" u="sng" dirty="0" smtClean="0">
                <a:latin typeface="Corbel" panose="020B0503020204020204" pitchFamily="34" charset="0"/>
              </a:rPr>
              <a:t>Općine</a:t>
            </a:r>
            <a:endParaRPr lang="hr-HR" u="sng" dirty="0">
              <a:latin typeface="Corbel" panose="020B0503020204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18281DD-3623-4B29-9DC5-3092DDA7A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353" y="164063"/>
            <a:ext cx="829278" cy="9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99A6FF86-368C-418D-90E3-4B982026A243}"/>
              </a:ext>
            </a:extLst>
          </p:cNvPr>
          <p:cNvCxnSpPr>
            <a:cxnSpLocks/>
          </p:cNvCxnSpPr>
          <p:nvPr/>
        </p:nvCxnSpPr>
        <p:spPr>
          <a:xfrm>
            <a:off x="838200" y="879565"/>
            <a:ext cx="6294120" cy="0"/>
          </a:xfrm>
          <a:prstGeom prst="line">
            <a:avLst/>
          </a:prstGeom>
          <a:ln w="19050"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19">
            <a:extLst>
              <a:ext uri="{FF2B5EF4-FFF2-40B4-BE49-F238E27FC236}">
                <a16:creationId xmlns:a16="http://schemas.microsoft.com/office/drawing/2014/main" xmlns="" id="{D95AFB6F-3545-41D8-A0F8-3A4E1379AF3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9008" y="2316207"/>
            <a:ext cx="7097486" cy="35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134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845</Words>
  <Application>Microsoft Office PowerPoint</Application>
  <PresentationFormat>Prilagođeno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Tema sustava Office</vt:lpstr>
      <vt:lpstr>Slajd 1</vt:lpstr>
      <vt:lpstr>UVOD</vt:lpstr>
      <vt:lpstr>CILJEVI STRATEGIJE</vt:lpstr>
      <vt:lpstr>STATISTIČKI PODACI</vt:lpstr>
      <vt:lpstr>ŽAKANJE DANAS</vt:lpstr>
      <vt:lpstr>Slajd 6</vt:lpstr>
      <vt:lpstr>Slajd 7</vt:lpstr>
      <vt:lpstr>ANKETA - ANALIZA STAVOVA DIONIKA</vt:lpstr>
      <vt:lpstr>ANKETA - ANALIZA STAVOVA DIONIKA</vt:lpstr>
      <vt:lpstr>ANKETA - ANALIZA STAVOVA DIONIKA</vt:lpstr>
      <vt:lpstr>ANKETA - ANALIZA STAVOVA DIONIKA</vt:lpstr>
      <vt:lpstr>ANKETA - ANALIZA STAVOVA DIONIKA</vt:lpstr>
      <vt:lpstr>VIZIJA TURIZMA OPĆINE ŽAKANJE</vt:lpstr>
      <vt:lpstr>CILJNE SKUPINE</vt:lpstr>
      <vt:lpstr>PORTFELJ TURISTIČKIH PROIZVODA </vt:lpstr>
      <vt:lpstr>„DRUGAČIJE JE IN”</vt:lpstr>
      <vt:lpstr>„DRUGAČIJE JE IN”</vt:lpstr>
      <vt:lpstr>„DRUGAČIJE JE IN”</vt:lpstr>
      <vt:lpstr>„DRUGAČIJE JE IN”</vt:lpstr>
      <vt:lpstr>ZAHVALJUJEMO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</dc:creator>
  <cp:lastModifiedBy>dolenec</cp:lastModifiedBy>
  <cp:revision>37</cp:revision>
  <dcterms:created xsi:type="dcterms:W3CDTF">2019-04-13T13:42:28Z</dcterms:created>
  <dcterms:modified xsi:type="dcterms:W3CDTF">2019-05-02T15:01:50Z</dcterms:modified>
</cp:coreProperties>
</file>